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7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4" r:id="rId15"/>
    <p:sldId id="278" r:id="rId16"/>
    <p:sldId id="279" r:id="rId17"/>
    <p:sldId id="280" r:id="rId18"/>
    <p:sldId id="281" r:id="rId19"/>
    <p:sldId id="256" r:id="rId20"/>
    <p:sldId id="257" r:id="rId21"/>
    <p:sldId id="259" r:id="rId22"/>
    <p:sldId id="258" r:id="rId23"/>
    <p:sldId id="260" r:id="rId24"/>
    <p:sldId id="261" r:id="rId25"/>
    <p:sldId id="262" r:id="rId26"/>
    <p:sldId id="263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A7B"/>
    <a:srgbClr val="FFCDCD"/>
    <a:srgbClr val="FFB7B7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90CA4-12E7-4C73-91E1-F9979D3F394E}" type="doc">
      <dgm:prSet loTypeId="urn:microsoft.com/office/officeart/2005/8/layout/vList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B51C7E6-5D85-454E-B523-46962B338EE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не является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или ранее не являлся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получателем средств финансовой поддержки,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субсидий или грантов, а также гранта на поддержку начинающего фермера;</a:t>
          </a:r>
          <a:endParaRPr lang="ru-RU" dirty="0"/>
        </a:p>
      </dgm:t>
    </dgm:pt>
    <dgm:pt modelId="{1C4C6A53-EC4D-45DA-9C8C-70E6A1ED788F}" type="parTrans" cxnId="{63A287D2-89BD-4211-BD4C-6DC097AC11A7}">
      <dgm:prSet/>
      <dgm:spPr/>
      <dgm:t>
        <a:bodyPr/>
        <a:lstStyle/>
        <a:p>
          <a:endParaRPr lang="ru-RU"/>
        </a:p>
      </dgm:t>
    </dgm:pt>
    <dgm:pt modelId="{E6266C71-7810-4CB1-B1BE-91515379189E}" type="sibTrans" cxnId="{63A287D2-89BD-4211-BD4C-6DC097AC11A7}">
      <dgm:prSet/>
      <dgm:spPr/>
      <dgm:t>
        <a:bodyPr/>
        <a:lstStyle/>
        <a:p>
          <a:endParaRPr lang="ru-RU"/>
        </a:p>
      </dgm:t>
    </dgm:pt>
    <dgm:pt modelId="{6E739250-6FF3-4086-AD3B-04AC5607466A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не менее 1 нового рабочего места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(если сумма гранта до 2 млн руб.),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 рабочих места (если сумма гранта более 2 млн руб.).</a:t>
          </a:r>
        </a:p>
      </dgm:t>
    </dgm:pt>
    <dgm:pt modelId="{288BBD92-486C-4057-B7C3-E0BCB211AF40}" type="sibTrans" cxnId="{A3C68CDE-A122-45B6-BC52-E856B040511B}">
      <dgm:prSet/>
      <dgm:spPr/>
      <dgm:t>
        <a:bodyPr/>
        <a:lstStyle/>
        <a:p>
          <a:endParaRPr lang="ru-RU"/>
        </a:p>
      </dgm:t>
    </dgm:pt>
    <dgm:pt modelId="{E80DCB75-8F97-42ED-9683-A898B360BADA}" type="parTrans" cxnId="{A3C68CDE-A122-45B6-BC52-E856B040511B}">
      <dgm:prSet/>
      <dgm:spPr/>
      <dgm:t>
        <a:bodyPr/>
        <a:lstStyle/>
        <a:p>
          <a:endParaRPr lang="ru-RU"/>
        </a:p>
      </dgm:t>
    </dgm:pt>
    <dgm:pt modelId="{CCD9FC28-9E2C-4840-BA0C-8798AA8E017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Работать в хозяйстве не менее 5 лет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после получения гранта;</a:t>
          </a:r>
          <a:endParaRPr lang="ru-RU" dirty="0"/>
        </a:p>
      </dgm:t>
    </dgm:pt>
    <dgm:pt modelId="{8AB19F0D-A6E2-4BD0-B97F-47D1DE23EC2D}" type="sibTrans" cxnId="{72663AC5-4762-4D7C-8739-D15B30F4391D}">
      <dgm:prSet/>
      <dgm:spPr/>
      <dgm:t>
        <a:bodyPr/>
        <a:lstStyle/>
        <a:p>
          <a:endParaRPr lang="ru-RU"/>
        </a:p>
      </dgm:t>
    </dgm:pt>
    <dgm:pt modelId="{B6BCC282-21D4-459F-8DE1-721AB7992492}" type="parTrans" cxnId="{72663AC5-4762-4D7C-8739-D15B30F4391D}">
      <dgm:prSet/>
      <dgm:spPr/>
      <dgm:t>
        <a:bodyPr/>
        <a:lstStyle/>
        <a:p>
          <a:endParaRPr lang="ru-RU"/>
        </a:p>
      </dgm:t>
    </dgm:pt>
    <dgm:pt modelId="{14F0CEAE-4103-4CD2-AB75-2D905D455EA2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заявителя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неисполненных обязанностей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подлежащих уплате в соответствии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законодательством РФ о налогах и сборах, в сумме, превышающий 10 тыс. руб.;</a:t>
          </a:r>
        </a:p>
      </dgm:t>
    </dgm:pt>
    <dgm:pt modelId="{FB08B234-871F-455D-83AF-64D25BE9B8F6}" type="sibTrans" cxnId="{BA9528A6-F84D-4F8F-98C5-6BB5D15CEBE7}">
      <dgm:prSet/>
      <dgm:spPr/>
      <dgm:t>
        <a:bodyPr/>
        <a:lstStyle/>
        <a:p>
          <a:endParaRPr lang="ru-RU"/>
        </a:p>
      </dgm:t>
    </dgm:pt>
    <dgm:pt modelId="{FC00951E-882B-466B-9687-5BB6D008171D}" type="parTrans" cxnId="{BA9528A6-F84D-4F8F-98C5-6BB5D15CEBE7}">
      <dgm:prSet/>
      <dgm:spPr/>
      <dgm:t>
        <a:bodyPr/>
        <a:lstStyle/>
        <a:p>
          <a:endParaRPr lang="ru-RU"/>
        </a:p>
      </dgm:t>
    </dgm:pt>
    <dgm:pt modelId="{E930B561-1729-4215-9D0E-97EB92C3AB5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зарегистрирован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сельской территории или на территории сельской агломерации Архангельской области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 текущем финансовом году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/>
        </a:p>
      </dgm:t>
    </dgm:pt>
    <dgm:pt modelId="{0C57ED71-4ADD-42C3-8657-839E16A4174A}" type="sibTrans" cxnId="{26ECDDAE-2403-406B-97C1-8BF67A820125}">
      <dgm:prSet/>
      <dgm:spPr/>
      <dgm:t>
        <a:bodyPr/>
        <a:lstStyle/>
        <a:p>
          <a:endParaRPr lang="ru-RU"/>
        </a:p>
      </dgm:t>
    </dgm:pt>
    <dgm:pt modelId="{42BB1B28-0B52-4620-9F65-FAFA37C7A664}" type="parTrans" cxnId="{26ECDDAE-2403-406B-97C1-8BF67A820125}">
      <dgm:prSet/>
      <dgm:spPr/>
      <dgm:t>
        <a:bodyPr/>
        <a:lstStyle/>
        <a:p>
          <a:endParaRPr lang="ru-RU"/>
        </a:p>
      </dgm:t>
    </dgm:pt>
    <dgm:pt modelId="{52F0CF12-0B9B-45FD-8146-446FBE13952D}" type="pres">
      <dgm:prSet presAssocID="{DC490CA4-12E7-4C73-91E1-F9979D3F394E}" presName="linearFlow" presStyleCnt="0">
        <dgm:presLayoutVars>
          <dgm:dir/>
          <dgm:resizeHandles val="exact"/>
        </dgm:presLayoutVars>
      </dgm:prSet>
      <dgm:spPr/>
    </dgm:pt>
    <dgm:pt modelId="{3A3B38EE-6D01-4EEC-B64A-78AE43697ED8}" type="pres">
      <dgm:prSet presAssocID="{0B51C7E6-5D85-454E-B523-46962B338EE7}" presName="composite" presStyleCnt="0"/>
      <dgm:spPr/>
    </dgm:pt>
    <dgm:pt modelId="{98CED51D-71EC-4698-8394-C270527EEF50}" type="pres">
      <dgm:prSet presAssocID="{0B51C7E6-5D85-454E-B523-46962B338EE7}" presName="imgShp" presStyleLbl="fgImgPlace1" presStyleIdx="0" presStyleCnt="5" custLinFactNeighborX="-81841" custLinFactNeighborY="-1162"/>
      <dgm:spPr/>
    </dgm:pt>
    <dgm:pt modelId="{A17A05CF-FB82-48A3-BE36-4C0FAC090178}" type="pres">
      <dgm:prSet presAssocID="{0B51C7E6-5D85-454E-B523-46962B338EE7}" presName="txShp" presStyleLbl="node1" presStyleIdx="0" presStyleCnt="5" custScaleX="115076" custScaleY="104367" custLinFactNeighborX="338">
        <dgm:presLayoutVars>
          <dgm:bulletEnabled val="1"/>
        </dgm:presLayoutVars>
      </dgm:prSet>
      <dgm:spPr/>
    </dgm:pt>
    <dgm:pt modelId="{B134D50E-7685-4B54-A60C-A91720ADD892}" type="pres">
      <dgm:prSet presAssocID="{E6266C71-7810-4CB1-B1BE-91515379189E}" presName="spacing" presStyleCnt="0"/>
      <dgm:spPr/>
    </dgm:pt>
    <dgm:pt modelId="{B1134FCB-DA5A-4A92-9E28-B9BBE31E43E9}" type="pres">
      <dgm:prSet presAssocID="{E930B561-1729-4215-9D0E-97EB92C3AB57}" presName="composite" presStyleCnt="0"/>
      <dgm:spPr/>
    </dgm:pt>
    <dgm:pt modelId="{2A9267A8-4C4E-4DCF-8EF9-29414F1C4B1E}" type="pres">
      <dgm:prSet presAssocID="{E930B561-1729-4215-9D0E-97EB92C3AB57}" presName="imgShp" presStyleLbl="fgImgPlace1" presStyleIdx="1" presStyleCnt="5" custLinFactNeighborX="-85090" custLinFactNeighborY="-5443"/>
      <dgm:spPr/>
    </dgm:pt>
    <dgm:pt modelId="{DA7741A7-4A9A-4FEC-B427-439CD5713C9C}" type="pres">
      <dgm:prSet presAssocID="{E930B561-1729-4215-9D0E-97EB92C3AB57}" presName="txShp" presStyleLbl="node1" presStyleIdx="1" presStyleCnt="5" custScaleX="115076" custScaleY="104367" custLinFactNeighborX="338" custLinFactNeighborY="-6870">
        <dgm:presLayoutVars>
          <dgm:bulletEnabled val="1"/>
        </dgm:presLayoutVars>
      </dgm:prSet>
      <dgm:spPr/>
    </dgm:pt>
    <dgm:pt modelId="{A024AF31-E122-4D5D-BC3C-86A74A3AB1F5}" type="pres">
      <dgm:prSet presAssocID="{0C57ED71-4ADD-42C3-8657-839E16A4174A}" presName="spacing" presStyleCnt="0"/>
      <dgm:spPr/>
    </dgm:pt>
    <dgm:pt modelId="{3BB49423-81C0-454B-9B26-89DDFFA1AF9C}" type="pres">
      <dgm:prSet presAssocID="{14F0CEAE-4103-4CD2-AB75-2D905D455EA2}" presName="composite" presStyleCnt="0"/>
      <dgm:spPr/>
    </dgm:pt>
    <dgm:pt modelId="{E21D9695-2211-4A6E-828C-E8F85AB26309}" type="pres">
      <dgm:prSet presAssocID="{14F0CEAE-4103-4CD2-AB75-2D905D455EA2}" presName="imgShp" presStyleLbl="fgImgPlace1" presStyleIdx="2" presStyleCnt="5" custLinFactNeighborX="-83785" custLinFactNeighborY="-14011"/>
      <dgm:spPr/>
    </dgm:pt>
    <dgm:pt modelId="{8E9A7B01-5178-483D-A699-96A96BFFFFD3}" type="pres">
      <dgm:prSet presAssocID="{14F0CEAE-4103-4CD2-AB75-2D905D455EA2}" presName="txShp" presStyleLbl="node1" presStyleIdx="2" presStyleCnt="5" custScaleX="114703" custLinFactNeighborX="339" custLinFactNeighborY="-14824">
        <dgm:presLayoutVars>
          <dgm:bulletEnabled val="1"/>
        </dgm:presLayoutVars>
      </dgm:prSet>
      <dgm:spPr/>
    </dgm:pt>
    <dgm:pt modelId="{E669C64F-1CD1-4208-9AC8-618DF5FEEB5B}" type="pres">
      <dgm:prSet presAssocID="{FB08B234-871F-455D-83AF-64D25BE9B8F6}" presName="spacing" presStyleCnt="0"/>
      <dgm:spPr/>
    </dgm:pt>
    <dgm:pt modelId="{C54C3E3E-9866-4081-86B1-480076C026F2}" type="pres">
      <dgm:prSet presAssocID="{CCD9FC28-9E2C-4840-BA0C-8798AA8E0178}" presName="composite" presStyleCnt="0"/>
      <dgm:spPr/>
    </dgm:pt>
    <dgm:pt modelId="{87D11C2E-F304-4190-A921-AA5B40D44E59}" type="pres">
      <dgm:prSet presAssocID="{CCD9FC28-9E2C-4840-BA0C-8798AA8E0178}" presName="imgShp" presStyleLbl="fgImgPlace1" presStyleIdx="3" presStyleCnt="5" custLinFactNeighborX="-88562" custLinFactNeighborY="-25708"/>
      <dgm:spPr/>
    </dgm:pt>
    <dgm:pt modelId="{E58618C1-686F-48A8-82D5-C4D2FA9051E8}" type="pres">
      <dgm:prSet presAssocID="{CCD9FC28-9E2C-4840-BA0C-8798AA8E0178}" presName="txShp" presStyleLbl="node1" presStyleIdx="3" presStyleCnt="5" custScaleX="115344" custScaleY="95527" custLinFactNeighborX="223" custLinFactNeighborY="-27795">
        <dgm:presLayoutVars>
          <dgm:bulletEnabled val="1"/>
        </dgm:presLayoutVars>
      </dgm:prSet>
      <dgm:spPr/>
    </dgm:pt>
    <dgm:pt modelId="{6F0F8107-247C-426F-B1BF-650148D51D5C}" type="pres">
      <dgm:prSet presAssocID="{8AB19F0D-A6E2-4BD0-B97F-47D1DE23EC2D}" presName="spacing" presStyleCnt="0"/>
      <dgm:spPr/>
    </dgm:pt>
    <dgm:pt modelId="{000248FB-A829-4834-BF04-E51B73569941}" type="pres">
      <dgm:prSet presAssocID="{6E739250-6FF3-4086-AD3B-04AC5607466A}" presName="composite" presStyleCnt="0"/>
      <dgm:spPr/>
    </dgm:pt>
    <dgm:pt modelId="{4695C1AE-BAC7-45FA-99DC-426DEB9085B6}" type="pres">
      <dgm:prSet presAssocID="{6E739250-6FF3-4086-AD3B-04AC5607466A}" presName="imgShp" presStyleLbl="fgImgPlace1" presStyleIdx="4" presStyleCnt="5" custLinFactNeighborX="-89077" custLinFactNeighborY="-39517"/>
      <dgm:spPr/>
    </dgm:pt>
    <dgm:pt modelId="{DD67CC51-D55D-4323-8B77-C1B9D7E336FA}" type="pres">
      <dgm:prSet presAssocID="{6E739250-6FF3-4086-AD3B-04AC5607466A}" presName="txShp" presStyleLbl="node1" presStyleIdx="4" presStyleCnt="5" custScaleX="115002" custScaleY="90704" custLinFactNeighborX="732" custLinFactNeighborY="-38485">
        <dgm:presLayoutVars>
          <dgm:bulletEnabled val="1"/>
        </dgm:presLayoutVars>
      </dgm:prSet>
      <dgm:spPr/>
    </dgm:pt>
  </dgm:ptLst>
  <dgm:cxnLst>
    <dgm:cxn modelId="{3572DE42-8240-48C2-A214-753950386031}" type="presOf" srcId="{14F0CEAE-4103-4CD2-AB75-2D905D455EA2}" destId="{8E9A7B01-5178-483D-A699-96A96BFFFFD3}" srcOrd="0" destOrd="0" presId="urn:microsoft.com/office/officeart/2005/8/layout/vList3"/>
    <dgm:cxn modelId="{BA9528A6-F84D-4F8F-98C5-6BB5D15CEBE7}" srcId="{DC490CA4-12E7-4C73-91E1-F9979D3F394E}" destId="{14F0CEAE-4103-4CD2-AB75-2D905D455EA2}" srcOrd="2" destOrd="0" parTransId="{FC00951E-882B-466B-9687-5BB6D008171D}" sibTransId="{FB08B234-871F-455D-83AF-64D25BE9B8F6}"/>
    <dgm:cxn modelId="{EBE2C1AE-A4C9-4DEE-9624-03E7A66E46EB}" type="presOf" srcId="{DC490CA4-12E7-4C73-91E1-F9979D3F394E}" destId="{52F0CF12-0B9B-45FD-8146-446FBE13952D}" srcOrd="0" destOrd="0" presId="urn:microsoft.com/office/officeart/2005/8/layout/vList3"/>
    <dgm:cxn modelId="{26ECDDAE-2403-406B-97C1-8BF67A820125}" srcId="{DC490CA4-12E7-4C73-91E1-F9979D3F394E}" destId="{E930B561-1729-4215-9D0E-97EB92C3AB57}" srcOrd="1" destOrd="0" parTransId="{42BB1B28-0B52-4620-9F65-FAFA37C7A664}" sibTransId="{0C57ED71-4ADD-42C3-8657-839E16A4174A}"/>
    <dgm:cxn modelId="{4318A9C1-904D-4777-897E-C3D273B499AC}" type="presOf" srcId="{6E739250-6FF3-4086-AD3B-04AC5607466A}" destId="{DD67CC51-D55D-4323-8B77-C1B9D7E336FA}" srcOrd="0" destOrd="0" presId="urn:microsoft.com/office/officeart/2005/8/layout/vList3"/>
    <dgm:cxn modelId="{72663AC5-4762-4D7C-8739-D15B30F4391D}" srcId="{DC490CA4-12E7-4C73-91E1-F9979D3F394E}" destId="{CCD9FC28-9E2C-4840-BA0C-8798AA8E0178}" srcOrd="3" destOrd="0" parTransId="{B6BCC282-21D4-459F-8DE1-721AB7992492}" sibTransId="{8AB19F0D-A6E2-4BD0-B97F-47D1DE23EC2D}"/>
    <dgm:cxn modelId="{E4162FCA-D55B-4F55-979B-D85883726CFA}" type="presOf" srcId="{CCD9FC28-9E2C-4840-BA0C-8798AA8E0178}" destId="{E58618C1-686F-48A8-82D5-C4D2FA9051E8}" srcOrd="0" destOrd="0" presId="urn:microsoft.com/office/officeart/2005/8/layout/vList3"/>
    <dgm:cxn modelId="{63A287D2-89BD-4211-BD4C-6DC097AC11A7}" srcId="{DC490CA4-12E7-4C73-91E1-F9979D3F394E}" destId="{0B51C7E6-5D85-454E-B523-46962B338EE7}" srcOrd="0" destOrd="0" parTransId="{1C4C6A53-EC4D-45DA-9C8C-70E6A1ED788F}" sibTransId="{E6266C71-7810-4CB1-B1BE-91515379189E}"/>
    <dgm:cxn modelId="{7AE954D5-A392-454D-9296-5F5DD09061BE}" type="presOf" srcId="{E930B561-1729-4215-9D0E-97EB92C3AB57}" destId="{DA7741A7-4A9A-4FEC-B427-439CD5713C9C}" srcOrd="0" destOrd="0" presId="urn:microsoft.com/office/officeart/2005/8/layout/vList3"/>
    <dgm:cxn modelId="{A3C68CDE-A122-45B6-BC52-E856B040511B}" srcId="{DC490CA4-12E7-4C73-91E1-F9979D3F394E}" destId="{6E739250-6FF3-4086-AD3B-04AC5607466A}" srcOrd="4" destOrd="0" parTransId="{E80DCB75-8F97-42ED-9683-A898B360BADA}" sibTransId="{288BBD92-486C-4057-B7C3-E0BCB211AF40}"/>
    <dgm:cxn modelId="{1765E9F4-6125-4362-A34E-D531965B952B}" type="presOf" srcId="{0B51C7E6-5D85-454E-B523-46962B338EE7}" destId="{A17A05CF-FB82-48A3-BE36-4C0FAC090178}" srcOrd="0" destOrd="0" presId="urn:microsoft.com/office/officeart/2005/8/layout/vList3"/>
    <dgm:cxn modelId="{07DBAD09-6B8D-4358-A401-5122FE504DEF}" type="presParOf" srcId="{52F0CF12-0B9B-45FD-8146-446FBE13952D}" destId="{3A3B38EE-6D01-4EEC-B64A-78AE43697ED8}" srcOrd="0" destOrd="0" presId="urn:microsoft.com/office/officeart/2005/8/layout/vList3"/>
    <dgm:cxn modelId="{C2066FA4-32FF-49D4-BE03-94CC5870E9ED}" type="presParOf" srcId="{3A3B38EE-6D01-4EEC-B64A-78AE43697ED8}" destId="{98CED51D-71EC-4698-8394-C270527EEF50}" srcOrd="0" destOrd="0" presId="urn:microsoft.com/office/officeart/2005/8/layout/vList3"/>
    <dgm:cxn modelId="{442FF7DB-A7C3-43A1-B762-B0EA10F08CE7}" type="presParOf" srcId="{3A3B38EE-6D01-4EEC-B64A-78AE43697ED8}" destId="{A17A05CF-FB82-48A3-BE36-4C0FAC090178}" srcOrd="1" destOrd="0" presId="urn:microsoft.com/office/officeart/2005/8/layout/vList3"/>
    <dgm:cxn modelId="{3449A993-2551-4EF5-85FA-FCE578DA1CB4}" type="presParOf" srcId="{52F0CF12-0B9B-45FD-8146-446FBE13952D}" destId="{B134D50E-7685-4B54-A60C-A91720ADD892}" srcOrd="1" destOrd="0" presId="urn:microsoft.com/office/officeart/2005/8/layout/vList3"/>
    <dgm:cxn modelId="{5C0B10D7-E7A9-44F7-A29A-201D27D1EB3F}" type="presParOf" srcId="{52F0CF12-0B9B-45FD-8146-446FBE13952D}" destId="{B1134FCB-DA5A-4A92-9E28-B9BBE31E43E9}" srcOrd="2" destOrd="0" presId="urn:microsoft.com/office/officeart/2005/8/layout/vList3"/>
    <dgm:cxn modelId="{9F5CB8E0-6B7A-4DEC-BF16-7F4684D7DA69}" type="presParOf" srcId="{B1134FCB-DA5A-4A92-9E28-B9BBE31E43E9}" destId="{2A9267A8-4C4E-4DCF-8EF9-29414F1C4B1E}" srcOrd="0" destOrd="0" presId="urn:microsoft.com/office/officeart/2005/8/layout/vList3"/>
    <dgm:cxn modelId="{8A9E3354-75C9-477A-9B00-04DA4856430C}" type="presParOf" srcId="{B1134FCB-DA5A-4A92-9E28-B9BBE31E43E9}" destId="{DA7741A7-4A9A-4FEC-B427-439CD5713C9C}" srcOrd="1" destOrd="0" presId="urn:microsoft.com/office/officeart/2005/8/layout/vList3"/>
    <dgm:cxn modelId="{784445CB-CB61-4040-B029-9CEE38CFCA43}" type="presParOf" srcId="{52F0CF12-0B9B-45FD-8146-446FBE13952D}" destId="{A024AF31-E122-4D5D-BC3C-86A74A3AB1F5}" srcOrd="3" destOrd="0" presId="urn:microsoft.com/office/officeart/2005/8/layout/vList3"/>
    <dgm:cxn modelId="{7334C363-E7EF-43E5-BB75-96B51999113D}" type="presParOf" srcId="{52F0CF12-0B9B-45FD-8146-446FBE13952D}" destId="{3BB49423-81C0-454B-9B26-89DDFFA1AF9C}" srcOrd="4" destOrd="0" presId="urn:microsoft.com/office/officeart/2005/8/layout/vList3"/>
    <dgm:cxn modelId="{42DEE347-BBEE-44B4-A626-E0F8C50B2CDF}" type="presParOf" srcId="{3BB49423-81C0-454B-9B26-89DDFFA1AF9C}" destId="{E21D9695-2211-4A6E-828C-E8F85AB26309}" srcOrd="0" destOrd="0" presId="urn:microsoft.com/office/officeart/2005/8/layout/vList3"/>
    <dgm:cxn modelId="{B82CDD03-2264-4CEB-9BEE-A19246956C87}" type="presParOf" srcId="{3BB49423-81C0-454B-9B26-89DDFFA1AF9C}" destId="{8E9A7B01-5178-483D-A699-96A96BFFFFD3}" srcOrd="1" destOrd="0" presId="urn:microsoft.com/office/officeart/2005/8/layout/vList3"/>
    <dgm:cxn modelId="{910E0334-1FB9-468A-803B-55322456E9BA}" type="presParOf" srcId="{52F0CF12-0B9B-45FD-8146-446FBE13952D}" destId="{E669C64F-1CD1-4208-9AC8-618DF5FEEB5B}" srcOrd="5" destOrd="0" presId="urn:microsoft.com/office/officeart/2005/8/layout/vList3"/>
    <dgm:cxn modelId="{D6F77A12-FF07-4877-8AE7-AD2BC545E38B}" type="presParOf" srcId="{52F0CF12-0B9B-45FD-8146-446FBE13952D}" destId="{C54C3E3E-9866-4081-86B1-480076C026F2}" srcOrd="6" destOrd="0" presId="urn:microsoft.com/office/officeart/2005/8/layout/vList3"/>
    <dgm:cxn modelId="{971A9AA1-6F18-4AB4-9BBD-214DFFFBCA43}" type="presParOf" srcId="{C54C3E3E-9866-4081-86B1-480076C026F2}" destId="{87D11C2E-F304-4190-A921-AA5B40D44E59}" srcOrd="0" destOrd="0" presId="urn:microsoft.com/office/officeart/2005/8/layout/vList3"/>
    <dgm:cxn modelId="{BE9F9E16-11B5-4B34-95EF-291ED80710DB}" type="presParOf" srcId="{C54C3E3E-9866-4081-86B1-480076C026F2}" destId="{E58618C1-686F-48A8-82D5-C4D2FA9051E8}" srcOrd="1" destOrd="0" presId="urn:microsoft.com/office/officeart/2005/8/layout/vList3"/>
    <dgm:cxn modelId="{9EB85635-663D-41BD-8B6D-5867D81328B9}" type="presParOf" srcId="{52F0CF12-0B9B-45FD-8146-446FBE13952D}" destId="{6F0F8107-247C-426F-B1BF-650148D51D5C}" srcOrd="7" destOrd="0" presId="urn:microsoft.com/office/officeart/2005/8/layout/vList3"/>
    <dgm:cxn modelId="{166D86DF-E78B-45D6-8A5C-8AE7A308405E}" type="presParOf" srcId="{52F0CF12-0B9B-45FD-8146-446FBE13952D}" destId="{000248FB-A829-4834-BF04-E51B73569941}" srcOrd="8" destOrd="0" presId="urn:microsoft.com/office/officeart/2005/8/layout/vList3"/>
    <dgm:cxn modelId="{976D5735-80AA-4F8E-B885-2F0C3857E829}" type="presParOf" srcId="{000248FB-A829-4834-BF04-E51B73569941}" destId="{4695C1AE-BAC7-45FA-99DC-426DEB9085B6}" srcOrd="0" destOrd="0" presId="urn:microsoft.com/office/officeart/2005/8/layout/vList3"/>
    <dgm:cxn modelId="{F91D478F-1911-4FA3-83A8-D2A991EC2243}" type="presParOf" srcId="{000248FB-A829-4834-BF04-E51B73569941}" destId="{DD67CC51-D55D-4323-8B77-C1B9D7E336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F9676-02DA-42F9-8582-E1227E8EA5D1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D50D4234-F56C-47DC-B004-D33448FFAFB9}">
      <dgm:prSet phldrT="[Текст]" custT="1"/>
      <dgm:spPr/>
      <dgm:t>
        <a:bodyPr/>
        <a:lstStyle/>
        <a:p>
          <a:r>
            <a:rPr lang="ru-RU" sz="17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(Ф)Х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осуществляющее деятельность, основанную на личном участии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главы и членов хозяйства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состоящих в родстве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(не менее 2 таких членов, включая главу) или браке, 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ИП – сельскохозяйственный товаропроизводитель;</a:t>
          </a:r>
        </a:p>
      </dgm:t>
    </dgm:pt>
    <dgm:pt modelId="{D3AC7391-F21E-4704-8069-FD59F1EA055C}" type="parTrans" cxnId="{6E26A675-A300-48D4-A012-E260074F062F}">
      <dgm:prSet/>
      <dgm:spPr/>
      <dgm:t>
        <a:bodyPr/>
        <a:lstStyle/>
        <a:p>
          <a:endParaRPr lang="ru-RU"/>
        </a:p>
      </dgm:t>
    </dgm:pt>
    <dgm:pt modelId="{8DB17EC7-2628-4267-A336-47CFC413F224}" type="sibTrans" cxnId="{6E26A675-A300-48D4-A012-E260074F062F}">
      <dgm:prSet/>
      <dgm:spPr/>
      <dgm:t>
        <a:bodyPr/>
        <a:lstStyle/>
        <a:p>
          <a:endParaRPr lang="ru-RU"/>
        </a:p>
      </dgm:t>
    </dgm:pt>
    <dgm:pt modelId="{5CECD087-0095-4148-8D90-3286FB319C23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Работать в хозяйстве не менее 5 лет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гранта;</a:t>
          </a:r>
        </a:p>
      </dgm:t>
    </dgm:pt>
    <dgm:pt modelId="{B58F8271-D6E5-414C-A69D-1D95D74AB014}" type="parTrans" cxnId="{AA96CE36-1E56-4E00-A1F2-FD724A05A8BD}">
      <dgm:prSet/>
      <dgm:spPr/>
      <dgm:t>
        <a:bodyPr/>
        <a:lstStyle/>
        <a:p>
          <a:endParaRPr lang="ru-RU"/>
        </a:p>
      </dgm:t>
    </dgm:pt>
    <dgm:pt modelId="{BC302075-31A6-493F-9798-1389923BFC60}" type="sibTrans" cxnId="{AA96CE36-1E56-4E00-A1F2-FD724A05A8BD}">
      <dgm:prSet/>
      <dgm:spPr/>
      <dgm:t>
        <a:bodyPr/>
        <a:lstStyle/>
        <a:p>
          <a:endParaRPr lang="ru-RU"/>
        </a:p>
      </dgm:t>
    </dgm:pt>
    <dgm:pt modelId="{3DBF6A4B-9B6D-4869-BAB6-059758A202C5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Трудоустроить на постоянную работу не менее 1 нового работника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каждые 10 млн. руб. гранта,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но не менее одного нового работника на один грант.</a:t>
          </a:r>
        </a:p>
      </dgm:t>
    </dgm:pt>
    <dgm:pt modelId="{EC42D161-366F-4446-B864-B536FF5576F6}" type="parTrans" cxnId="{F5207657-97D8-4D69-BE76-FCD84D5462E8}">
      <dgm:prSet/>
      <dgm:spPr/>
      <dgm:t>
        <a:bodyPr/>
        <a:lstStyle/>
        <a:p>
          <a:endParaRPr lang="ru-RU"/>
        </a:p>
      </dgm:t>
    </dgm:pt>
    <dgm:pt modelId="{CFD4226C-841F-45EE-BFDE-510C95D7076D}" type="sibTrans" cxnId="{F5207657-97D8-4D69-BE76-FCD84D5462E8}">
      <dgm:prSet/>
      <dgm:spPr/>
      <dgm:t>
        <a:bodyPr/>
        <a:lstStyle/>
        <a:p>
          <a:endParaRPr lang="ru-RU"/>
        </a:p>
      </dgm:t>
    </dgm:pt>
    <dgm:pt modelId="{E0126D0E-06DA-4495-B74C-A6F9E1835723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 заявителя неисполненных обязанностей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подлежащих уплате в соответствии 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законодательством РФ о налогах и сборах, в сумме, превышающий 10 тыс. руб.;</a:t>
          </a:r>
        </a:p>
      </dgm:t>
    </dgm:pt>
    <dgm:pt modelId="{B40FBF78-6582-4CB9-AAD8-377C24525558}" type="parTrans" cxnId="{2FF6BC1F-7A80-4AAB-948C-74078F995825}">
      <dgm:prSet/>
      <dgm:spPr/>
      <dgm:t>
        <a:bodyPr/>
        <a:lstStyle/>
        <a:p>
          <a:endParaRPr lang="ru-RU"/>
        </a:p>
      </dgm:t>
    </dgm:pt>
    <dgm:pt modelId="{3E7BD28C-743B-4C87-8454-4FB84390709E}" type="sibTrans" cxnId="{2FF6BC1F-7A80-4AAB-948C-74078F995825}">
      <dgm:prSet/>
      <dgm:spPr/>
      <dgm:t>
        <a:bodyPr/>
        <a:lstStyle/>
        <a:p>
          <a:endParaRPr lang="ru-RU"/>
        </a:p>
      </dgm:t>
    </dgm:pt>
    <dgm:pt modelId="{C881B9F7-0C58-4CF5-AB3F-BC497E90A31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должен быть зарегистрирован на сельской территории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на территории сельской агломерации Архангельской области;</a:t>
          </a:r>
        </a:p>
      </dgm:t>
    </dgm:pt>
    <dgm:pt modelId="{CCADAD60-F44B-480B-9EAE-47845FF5936A}" type="parTrans" cxnId="{BD75C79F-BCCC-4B2C-B58F-F0E47A37AF4E}">
      <dgm:prSet/>
      <dgm:spPr/>
      <dgm:t>
        <a:bodyPr/>
        <a:lstStyle/>
        <a:p>
          <a:endParaRPr lang="ru-RU"/>
        </a:p>
      </dgm:t>
    </dgm:pt>
    <dgm:pt modelId="{2330CDE7-A1B4-4F4C-80DC-99418396FD43}" type="sibTrans" cxnId="{BD75C79F-BCCC-4B2C-B58F-F0E47A37AF4E}">
      <dgm:prSet/>
      <dgm:spPr/>
      <dgm:t>
        <a:bodyPr/>
        <a:lstStyle/>
        <a:p>
          <a:endParaRPr lang="ru-RU"/>
        </a:p>
      </dgm:t>
    </dgm:pt>
    <dgm:pt modelId="{F6F2332E-C85A-4A1B-9573-87F6D4B46E7F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деятельности семейной фермы превышает 12 месяцев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 дня регистрации;</a:t>
          </a:r>
        </a:p>
      </dgm:t>
    </dgm:pt>
    <dgm:pt modelId="{E28BD0E7-8109-42F0-A6CB-9237A71ADB62}" type="parTrans" cxnId="{8FD72ED2-FF09-4047-8560-4DBE384F2248}">
      <dgm:prSet/>
      <dgm:spPr/>
      <dgm:t>
        <a:bodyPr/>
        <a:lstStyle/>
        <a:p>
          <a:endParaRPr lang="ru-RU"/>
        </a:p>
      </dgm:t>
    </dgm:pt>
    <dgm:pt modelId="{31095381-AD19-4822-9524-764C7F71D3F9}" type="sibTrans" cxnId="{8FD72ED2-FF09-4047-8560-4DBE384F2248}">
      <dgm:prSet/>
      <dgm:spPr/>
      <dgm:t>
        <a:bodyPr/>
        <a:lstStyle/>
        <a:p>
          <a:endParaRPr lang="ru-RU"/>
        </a:p>
      </dgm:t>
    </dgm:pt>
    <dgm:pt modelId="{83F1E624-ABD7-4B8C-A4E8-AD3F78733413}" type="pres">
      <dgm:prSet presAssocID="{60DF9676-02DA-42F9-8582-E1227E8EA5D1}" presName="linearFlow" presStyleCnt="0">
        <dgm:presLayoutVars>
          <dgm:dir/>
          <dgm:resizeHandles val="exact"/>
        </dgm:presLayoutVars>
      </dgm:prSet>
      <dgm:spPr/>
    </dgm:pt>
    <dgm:pt modelId="{1CD1A32F-2B80-475B-AAE4-3744CF05ED0B}" type="pres">
      <dgm:prSet presAssocID="{D50D4234-F56C-47DC-B004-D33448FFAFB9}" presName="composite" presStyleCnt="0"/>
      <dgm:spPr/>
    </dgm:pt>
    <dgm:pt modelId="{D3B2C13B-141C-486C-9331-C6C332C20790}" type="pres">
      <dgm:prSet presAssocID="{D50D4234-F56C-47DC-B004-D33448FFAFB9}" presName="imgShp" presStyleLbl="fgImgPlace1" presStyleIdx="0" presStyleCnt="6" custScaleX="110000" custScaleY="110000" custLinFactNeighborX="-88490" custLinFactNeighborY="7434"/>
      <dgm:spPr/>
    </dgm:pt>
    <dgm:pt modelId="{2141E8B9-DB86-4669-9BC7-0A5995B3215A}" type="pres">
      <dgm:prSet presAssocID="{D50D4234-F56C-47DC-B004-D33448FFAFB9}" presName="txShp" presStyleLbl="node1" presStyleIdx="0" presStyleCnt="6" custScaleX="108918" custScaleY="110000" custLinFactNeighborX="529" custLinFactNeighborY="27">
        <dgm:presLayoutVars>
          <dgm:bulletEnabled val="1"/>
        </dgm:presLayoutVars>
      </dgm:prSet>
      <dgm:spPr/>
    </dgm:pt>
    <dgm:pt modelId="{02C9D088-8F08-418E-B51E-54FCB22CC96E}" type="pres">
      <dgm:prSet presAssocID="{8DB17EC7-2628-4267-A336-47CFC413F224}" presName="spacing" presStyleCnt="0"/>
      <dgm:spPr/>
    </dgm:pt>
    <dgm:pt modelId="{57934F48-5DB1-4EC5-AD8A-B7C7F89D61C7}" type="pres">
      <dgm:prSet presAssocID="{F6F2332E-C85A-4A1B-9573-87F6D4B46E7F}" presName="composite" presStyleCnt="0"/>
      <dgm:spPr/>
    </dgm:pt>
    <dgm:pt modelId="{6DC75B85-47FB-4FA9-99E3-4117FE6E60DB}" type="pres">
      <dgm:prSet presAssocID="{F6F2332E-C85A-4A1B-9573-87F6D4B46E7F}" presName="imgShp" presStyleLbl="fgImgPlace1" presStyleIdx="1" presStyleCnt="6" custScaleX="110000" custScaleY="110000" custLinFactNeighborX="-87365" custLinFactNeighborY="-12696"/>
      <dgm:spPr/>
    </dgm:pt>
    <dgm:pt modelId="{A827328C-D9B9-473B-B0D9-84F87D952A97}" type="pres">
      <dgm:prSet presAssocID="{F6F2332E-C85A-4A1B-9573-87F6D4B46E7F}" presName="txShp" presStyleLbl="node1" presStyleIdx="1" presStyleCnt="6" custScaleX="110000" custScaleY="110000" custLinFactNeighborY="-10892">
        <dgm:presLayoutVars>
          <dgm:bulletEnabled val="1"/>
        </dgm:presLayoutVars>
      </dgm:prSet>
      <dgm:spPr/>
    </dgm:pt>
    <dgm:pt modelId="{AC5865CC-9D0F-40A3-857C-D21E2DB867A6}" type="pres">
      <dgm:prSet presAssocID="{31095381-AD19-4822-9524-764C7F71D3F9}" presName="spacing" presStyleCnt="0"/>
      <dgm:spPr/>
    </dgm:pt>
    <dgm:pt modelId="{4201E691-BF38-44A3-8D50-88FB128DB754}" type="pres">
      <dgm:prSet presAssocID="{C881B9F7-0C58-4CF5-AB3F-BC497E90A313}" presName="composite" presStyleCnt="0"/>
      <dgm:spPr/>
    </dgm:pt>
    <dgm:pt modelId="{8A41BF94-8F86-4CE5-806B-FE15CED97667}" type="pres">
      <dgm:prSet presAssocID="{C881B9F7-0C58-4CF5-AB3F-BC497E90A313}" presName="imgShp" presStyleLbl="fgImgPlace1" presStyleIdx="2" presStyleCnt="6" custScaleX="110000" custScaleY="110000" custLinFactNeighborX="-90725" custLinFactNeighborY="-14262"/>
      <dgm:spPr/>
    </dgm:pt>
    <dgm:pt modelId="{0B031420-72D3-4DAD-8AFE-1A1AAB578A04}" type="pres">
      <dgm:prSet presAssocID="{C881B9F7-0C58-4CF5-AB3F-BC497E90A313}" presName="txShp" presStyleLbl="node1" presStyleIdx="2" presStyleCnt="6" custScaleX="110000" custScaleY="110000" custLinFactNeighborY="-10892">
        <dgm:presLayoutVars>
          <dgm:bulletEnabled val="1"/>
        </dgm:presLayoutVars>
      </dgm:prSet>
      <dgm:spPr/>
    </dgm:pt>
    <dgm:pt modelId="{2DEF4364-3C4B-4D04-BF66-0B2210364749}" type="pres">
      <dgm:prSet presAssocID="{2330CDE7-A1B4-4F4C-80DC-99418396FD43}" presName="spacing" presStyleCnt="0"/>
      <dgm:spPr/>
    </dgm:pt>
    <dgm:pt modelId="{DE4250B2-4311-429A-B700-5E04550B2815}" type="pres">
      <dgm:prSet presAssocID="{E0126D0E-06DA-4495-B74C-A6F9E1835723}" presName="composite" presStyleCnt="0"/>
      <dgm:spPr/>
    </dgm:pt>
    <dgm:pt modelId="{81C23CDA-5E56-4120-A3CC-DC10EF9CC564}" type="pres">
      <dgm:prSet presAssocID="{E0126D0E-06DA-4495-B74C-A6F9E1835723}" presName="imgShp" presStyleLbl="fgImgPlace1" presStyleIdx="3" presStyleCnt="6" custScaleX="110000" custScaleY="110000" custLinFactNeighborX="-90725" custLinFactNeighborY="-17116"/>
      <dgm:spPr/>
    </dgm:pt>
    <dgm:pt modelId="{A9F0D123-4935-4E23-9E08-BE0C697D6D5F}" type="pres">
      <dgm:prSet presAssocID="{E0126D0E-06DA-4495-B74C-A6F9E1835723}" presName="txShp" presStyleLbl="node1" presStyleIdx="3" presStyleCnt="6" custScaleX="110000" custScaleY="110000" custLinFactNeighborY="-18672">
        <dgm:presLayoutVars>
          <dgm:bulletEnabled val="1"/>
        </dgm:presLayoutVars>
      </dgm:prSet>
      <dgm:spPr/>
    </dgm:pt>
    <dgm:pt modelId="{23B2C9A5-6AFE-4DA4-8643-C6B46452DFCF}" type="pres">
      <dgm:prSet presAssocID="{3E7BD28C-743B-4C87-8454-4FB84390709E}" presName="spacing" presStyleCnt="0"/>
      <dgm:spPr/>
    </dgm:pt>
    <dgm:pt modelId="{4F7D77A0-2247-4B29-A5BB-61B4D3F12C73}" type="pres">
      <dgm:prSet presAssocID="{5CECD087-0095-4148-8D90-3286FB319C23}" presName="composite" presStyleCnt="0"/>
      <dgm:spPr/>
    </dgm:pt>
    <dgm:pt modelId="{E10133A9-242D-4A0D-BECA-25913E70F370}" type="pres">
      <dgm:prSet presAssocID="{5CECD087-0095-4148-8D90-3286FB319C23}" presName="imgShp" presStyleLbl="fgImgPlace1" presStyleIdx="4" presStyleCnt="6" custScaleX="110000" custScaleY="110000" custLinFactNeighborX="-94085" custLinFactNeighborY="-18431"/>
      <dgm:spPr/>
    </dgm:pt>
    <dgm:pt modelId="{28A2FE81-55A5-44AC-BDB8-2F6A8E05431B}" type="pres">
      <dgm:prSet presAssocID="{5CECD087-0095-4148-8D90-3286FB319C23}" presName="txShp" presStyleLbl="node1" presStyleIdx="4" presStyleCnt="6" custScaleX="110000" custScaleY="110000" custLinFactNeighborY="-21785">
        <dgm:presLayoutVars>
          <dgm:bulletEnabled val="1"/>
        </dgm:presLayoutVars>
      </dgm:prSet>
      <dgm:spPr/>
    </dgm:pt>
    <dgm:pt modelId="{E794A3E5-52D8-4050-9231-1C64D344278F}" type="pres">
      <dgm:prSet presAssocID="{BC302075-31A6-493F-9798-1389923BFC60}" presName="spacing" presStyleCnt="0"/>
      <dgm:spPr/>
    </dgm:pt>
    <dgm:pt modelId="{0B230B68-308C-4FCB-8EAF-6BD5B755A848}" type="pres">
      <dgm:prSet presAssocID="{3DBF6A4B-9B6D-4869-BAB6-059758A202C5}" presName="composite" presStyleCnt="0"/>
      <dgm:spPr/>
    </dgm:pt>
    <dgm:pt modelId="{0EAC6693-43CA-4239-A220-73FF3E0DC768}" type="pres">
      <dgm:prSet presAssocID="{3DBF6A4B-9B6D-4869-BAB6-059758A202C5}" presName="imgShp" presStyleLbl="fgImgPlace1" presStyleIdx="5" presStyleCnt="6" custScaleX="123557" custScaleY="116923" custLinFactNeighborX="-94085" custLinFactNeighborY="-7316"/>
      <dgm:spPr/>
    </dgm:pt>
    <dgm:pt modelId="{6E855108-5A08-4D76-8601-C46CBD00BC22}" type="pres">
      <dgm:prSet presAssocID="{3DBF6A4B-9B6D-4869-BAB6-059758A202C5}" presName="txShp" presStyleLbl="node1" presStyleIdx="5" presStyleCnt="6" custScaleX="110000" custScaleY="110000">
        <dgm:presLayoutVars>
          <dgm:bulletEnabled val="1"/>
        </dgm:presLayoutVars>
      </dgm:prSet>
      <dgm:spPr/>
    </dgm:pt>
  </dgm:ptLst>
  <dgm:cxnLst>
    <dgm:cxn modelId="{F1FE9706-B684-405B-A019-16208B5DE1C5}" type="presOf" srcId="{C881B9F7-0C58-4CF5-AB3F-BC497E90A313}" destId="{0B031420-72D3-4DAD-8AFE-1A1AAB578A04}" srcOrd="0" destOrd="0" presId="urn:microsoft.com/office/officeart/2005/8/layout/vList3"/>
    <dgm:cxn modelId="{2FF6BC1F-7A80-4AAB-948C-74078F995825}" srcId="{60DF9676-02DA-42F9-8582-E1227E8EA5D1}" destId="{E0126D0E-06DA-4495-B74C-A6F9E1835723}" srcOrd="3" destOrd="0" parTransId="{B40FBF78-6582-4CB9-AAD8-377C24525558}" sibTransId="{3E7BD28C-743B-4C87-8454-4FB84390709E}"/>
    <dgm:cxn modelId="{AA96CE36-1E56-4E00-A1F2-FD724A05A8BD}" srcId="{60DF9676-02DA-42F9-8582-E1227E8EA5D1}" destId="{5CECD087-0095-4148-8D90-3286FB319C23}" srcOrd="4" destOrd="0" parTransId="{B58F8271-D6E5-414C-A69D-1D95D74AB014}" sibTransId="{BC302075-31A6-493F-9798-1389923BFC60}"/>
    <dgm:cxn modelId="{57FD7D67-FCFA-4973-91B4-5614A25654D0}" type="presOf" srcId="{60DF9676-02DA-42F9-8582-E1227E8EA5D1}" destId="{83F1E624-ABD7-4B8C-A4E8-AD3F78733413}" srcOrd="0" destOrd="0" presId="urn:microsoft.com/office/officeart/2005/8/layout/vList3"/>
    <dgm:cxn modelId="{6E26A675-A300-48D4-A012-E260074F062F}" srcId="{60DF9676-02DA-42F9-8582-E1227E8EA5D1}" destId="{D50D4234-F56C-47DC-B004-D33448FFAFB9}" srcOrd="0" destOrd="0" parTransId="{D3AC7391-F21E-4704-8069-FD59F1EA055C}" sibTransId="{8DB17EC7-2628-4267-A336-47CFC413F224}"/>
    <dgm:cxn modelId="{F5207657-97D8-4D69-BE76-FCD84D5462E8}" srcId="{60DF9676-02DA-42F9-8582-E1227E8EA5D1}" destId="{3DBF6A4B-9B6D-4869-BAB6-059758A202C5}" srcOrd="5" destOrd="0" parTransId="{EC42D161-366F-4446-B864-B536FF5576F6}" sibTransId="{CFD4226C-841F-45EE-BFDE-510C95D7076D}"/>
    <dgm:cxn modelId="{BA737096-9CF3-416D-93C3-176F42DDDF27}" type="presOf" srcId="{F6F2332E-C85A-4A1B-9573-87F6D4B46E7F}" destId="{A827328C-D9B9-473B-B0D9-84F87D952A97}" srcOrd="0" destOrd="0" presId="urn:microsoft.com/office/officeart/2005/8/layout/vList3"/>
    <dgm:cxn modelId="{4037F798-4B7A-41B8-82A0-F24326017571}" type="presOf" srcId="{3DBF6A4B-9B6D-4869-BAB6-059758A202C5}" destId="{6E855108-5A08-4D76-8601-C46CBD00BC22}" srcOrd="0" destOrd="0" presId="urn:microsoft.com/office/officeart/2005/8/layout/vList3"/>
    <dgm:cxn modelId="{DE2CA49C-07A1-4B2F-A82B-F17FCB31000D}" type="presOf" srcId="{D50D4234-F56C-47DC-B004-D33448FFAFB9}" destId="{2141E8B9-DB86-4669-9BC7-0A5995B3215A}" srcOrd="0" destOrd="0" presId="urn:microsoft.com/office/officeart/2005/8/layout/vList3"/>
    <dgm:cxn modelId="{BD75C79F-BCCC-4B2C-B58F-F0E47A37AF4E}" srcId="{60DF9676-02DA-42F9-8582-E1227E8EA5D1}" destId="{C881B9F7-0C58-4CF5-AB3F-BC497E90A313}" srcOrd="2" destOrd="0" parTransId="{CCADAD60-F44B-480B-9EAE-47845FF5936A}" sibTransId="{2330CDE7-A1B4-4F4C-80DC-99418396FD43}"/>
    <dgm:cxn modelId="{8FD72ED2-FF09-4047-8560-4DBE384F2248}" srcId="{60DF9676-02DA-42F9-8582-E1227E8EA5D1}" destId="{F6F2332E-C85A-4A1B-9573-87F6D4B46E7F}" srcOrd="1" destOrd="0" parTransId="{E28BD0E7-8109-42F0-A6CB-9237A71ADB62}" sibTransId="{31095381-AD19-4822-9524-764C7F71D3F9}"/>
    <dgm:cxn modelId="{BF3784DF-82FB-491D-A724-225CDE316554}" type="presOf" srcId="{E0126D0E-06DA-4495-B74C-A6F9E1835723}" destId="{A9F0D123-4935-4E23-9E08-BE0C697D6D5F}" srcOrd="0" destOrd="0" presId="urn:microsoft.com/office/officeart/2005/8/layout/vList3"/>
    <dgm:cxn modelId="{E2DF02F9-0903-40FC-A6D3-78704C4CB5D7}" type="presOf" srcId="{5CECD087-0095-4148-8D90-3286FB319C23}" destId="{28A2FE81-55A5-44AC-BDB8-2F6A8E05431B}" srcOrd="0" destOrd="0" presId="urn:microsoft.com/office/officeart/2005/8/layout/vList3"/>
    <dgm:cxn modelId="{099B7734-E35F-479C-A684-91643A9FC416}" type="presParOf" srcId="{83F1E624-ABD7-4B8C-A4E8-AD3F78733413}" destId="{1CD1A32F-2B80-475B-AAE4-3744CF05ED0B}" srcOrd="0" destOrd="0" presId="urn:microsoft.com/office/officeart/2005/8/layout/vList3"/>
    <dgm:cxn modelId="{A8A2DFE5-453B-469C-AFD2-6ED8DB917BF2}" type="presParOf" srcId="{1CD1A32F-2B80-475B-AAE4-3744CF05ED0B}" destId="{D3B2C13B-141C-486C-9331-C6C332C20790}" srcOrd="0" destOrd="0" presId="urn:microsoft.com/office/officeart/2005/8/layout/vList3"/>
    <dgm:cxn modelId="{7D36987A-0C89-4321-BE4C-190C9A33E909}" type="presParOf" srcId="{1CD1A32F-2B80-475B-AAE4-3744CF05ED0B}" destId="{2141E8B9-DB86-4669-9BC7-0A5995B3215A}" srcOrd="1" destOrd="0" presId="urn:microsoft.com/office/officeart/2005/8/layout/vList3"/>
    <dgm:cxn modelId="{1131AA6C-D8E7-46D4-BA55-06E75E5DC6D4}" type="presParOf" srcId="{83F1E624-ABD7-4B8C-A4E8-AD3F78733413}" destId="{02C9D088-8F08-418E-B51E-54FCB22CC96E}" srcOrd="1" destOrd="0" presId="urn:microsoft.com/office/officeart/2005/8/layout/vList3"/>
    <dgm:cxn modelId="{1DA68C60-A83E-4DA6-A662-4F95E881820D}" type="presParOf" srcId="{83F1E624-ABD7-4B8C-A4E8-AD3F78733413}" destId="{57934F48-5DB1-4EC5-AD8A-B7C7F89D61C7}" srcOrd="2" destOrd="0" presId="urn:microsoft.com/office/officeart/2005/8/layout/vList3"/>
    <dgm:cxn modelId="{03FBD102-C93D-4BB7-84AA-6205763586C8}" type="presParOf" srcId="{57934F48-5DB1-4EC5-AD8A-B7C7F89D61C7}" destId="{6DC75B85-47FB-4FA9-99E3-4117FE6E60DB}" srcOrd="0" destOrd="0" presId="urn:microsoft.com/office/officeart/2005/8/layout/vList3"/>
    <dgm:cxn modelId="{7355E825-6822-40E4-8DE0-BD9B2806E276}" type="presParOf" srcId="{57934F48-5DB1-4EC5-AD8A-B7C7F89D61C7}" destId="{A827328C-D9B9-473B-B0D9-84F87D952A97}" srcOrd="1" destOrd="0" presId="urn:microsoft.com/office/officeart/2005/8/layout/vList3"/>
    <dgm:cxn modelId="{4249EA4E-7787-41E4-973A-9B238C96FAB3}" type="presParOf" srcId="{83F1E624-ABD7-4B8C-A4E8-AD3F78733413}" destId="{AC5865CC-9D0F-40A3-857C-D21E2DB867A6}" srcOrd="3" destOrd="0" presId="urn:microsoft.com/office/officeart/2005/8/layout/vList3"/>
    <dgm:cxn modelId="{D9DEC527-B968-472A-BD06-652706E43478}" type="presParOf" srcId="{83F1E624-ABD7-4B8C-A4E8-AD3F78733413}" destId="{4201E691-BF38-44A3-8D50-88FB128DB754}" srcOrd="4" destOrd="0" presId="urn:microsoft.com/office/officeart/2005/8/layout/vList3"/>
    <dgm:cxn modelId="{618B58E2-A7B2-4CCD-A010-2A89982334AA}" type="presParOf" srcId="{4201E691-BF38-44A3-8D50-88FB128DB754}" destId="{8A41BF94-8F86-4CE5-806B-FE15CED97667}" srcOrd="0" destOrd="0" presId="urn:microsoft.com/office/officeart/2005/8/layout/vList3"/>
    <dgm:cxn modelId="{5DD55D39-A2EF-4FB4-95EF-35BD422C2C4C}" type="presParOf" srcId="{4201E691-BF38-44A3-8D50-88FB128DB754}" destId="{0B031420-72D3-4DAD-8AFE-1A1AAB578A04}" srcOrd="1" destOrd="0" presId="urn:microsoft.com/office/officeart/2005/8/layout/vList3"/>
    <dgm:cxn modelId="{0DF36922-C983-4EF2-9DA0-C8EB259908ED}" type="presParOf" srcId="{83F1E624-ABD7-4B8C-A4E8-AD3F78733413}" destId="{2DEF4364-3C4B-4D04-BF66-0B2210364749}" srcOrd="5" destOrd="0" presId="urn:microsoft.com/office/officeart/2005/8/layout/vList3"/>
    <dgm:cxn modelId="{C1960771-DE11-47E9-8C52-2DDD9D37211A}" type="presParOf" srcId="{83F1E624-ABD7-4B8C-A4E8-AD3F78733413}" destId="{DE4250B2-4311-429A-B700-5E04550B2815}" srcOrd="6" destOrd="0" presId="urn:microsoft.com/office/officeart/2005/8/layout/vList3"/>
    <dgm:cxn modelId="{D28F57F8-2EDC-42BF-AD28-1FC0A851E469}" type="presParOf" srcId="{DE4250B2-4311-429A-B700-5E04550B2815}" destId="{81C23CDA-5E56-4120-A3CC-DC10EF9CC564}" srcOrd="0" destOrd="0" presId="urn:microsoft.com/office/officeart/2005/8/layout/vList3"/>
    <dgm:cxn modelId="{57CDBEF1-AC5B-43F1-AC6F-E506C7128D3D}" type="presParOf" srcId="{DE4250B2-4311-429A-B700-5E04550B2815}" destId="{A9F0D123-4935-4E23-9E08-BE0C697D6D5F}" srcOrd="1" destOrd="0" presId="urn:microsoft.com/office/officeart/2005/8/layout/vList3"/>
    <dgm:cxn modelId="{D86461A1-CE41-4006-B77D-67FC7F27A535}" type="presParOf" srcId="{83F1E624-ABD7-4B8C-A4E8-AD3F78733413}" destId="{23B2C9A5-6AFE-4DA4-8643-C6B46452DFCF}" srcOrd="7" destOrd="0" presId="urn:microsoft.com/office/officeart/2005/8/layout/vList3"/>
    <dgm:cxn modelId="{935DE9C8-FC8B-4ABF-936A-D008B68EA4AE}" type="presParOf" srcId="{83F1E624-ABD7-4B8C-A4E8-AD3F78733413}" destId="{4F7D77A0-2247-4B29-A5BB-61B4D3F12C73}" srcOrd="8" destOrd="0" presId="urn:microsoft.com/office/officeart/2005/8/layout/vList3"/>
    <dgm:cxn modelId="{0A86A028-0E60-4F5D-AC9B-28D9768759FB}" type="presParOf" srcId="{4F7D77A0-2247-4B29-A5BB-61B4D3F12C73}" destId="{E10133A9-242D-4A0D-BECA-25913E70F370}" srcOrd="0" destOrd="0" presId="urn:microsoft.com/office/officeart/2005/8/layout/vList3"/>
    <dgm:cxn modelId="{2C106277-E010-42AA-A828-D941801685A1}" type="presParOf" srcId="{4F7D77A0-2247-4B29-A5BB-61B4D3F12C73}" destId="{28A2FE81-55A5-44AC-BDB8-2F6A8E05431B}" srcOrd="1" destOrd="0" presId="urn:microsoft.com/office/officeart/2005/8/layout/vList3"/>
    <dgm:cxn modelId="{717B9EF9-217C-4B9B-9188-E0DAAAACF135}" type="presParOf" srcId="{83F1E624-ABD7-4B8C-A4E8-AD3F78733413}" destId="{E794A3E5-52D8-4050-9231-1C64D344278F}" srcOrd="9" destOrd="0" presId="urn:microsoft.com/office/officeart/2005/8/layout/vList3"/>
    <dgm:cxn modelId="{223117C9-6D35-4145-B99C-C071ECE0F097}" type="presParOf" srcId="{83F1E624-ABD7-4B8C-A4E8-AD3F78733413}" destId="{0B230B68-308C-4FCB-8EAF-6BD5B755A848}" srcOrd="10" destOrd="0" presId="urn:microsoft.com/office/officeart/2005/8/layout/vList3"/>
    <dgm:cxn modelId="{4150F1EB-EF97-4570-9A95-0169A2350BF5}" type="presParOf" srcId="{0B230B68-308C-4FCB-8EAF-6BD5B755A848}" destId="{0EAC6693-43CA-4239-A220-73FF3E0DC768}" srcOrd="0" destOrd="0" presId="urn:microsoft.com/office/officeart/2005/8/layout/vList3"/>
    <dgm:cxn modelId="{3C23E21E-F50B-4E09-AC5A-BAF8DC8E2D55}" type="presParOf" srcId="{0B230B68-308C-4FCB-8EAF-6BD5B755A848}" destId="{6E855108-5A08-4D76-8601-C46CBD00BC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A05CF-FB82-48A3-BE36-4C0FAC090178}">
      <dsp:nvSpPr>
        <dsp:cNvPr id="0" name=""/>
        <dsp:cNvSpPr/>
      </dsp:nvSpPr>
      <dsp:spPr>
        <a:xfrm rot="10800000">
          <a:off x="1640707" y="1498"/>
          <a:ext cx="10496243" cy="84764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81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не является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или ранее не являлся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получателем средств финансовой поддержки,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субсидий или грантов, а также гранта на поддержку начинающего фермера;</a:t>
          </a:r>
          <a:endParaRPr lang="ru-RU" sz="1800" kern="1200" dirty="0"/>
        </a:p>
      </dsp:txBody>
      <dsp:txXfrm rot="10800000">
        <a:off x="1852618" y="1498"/>
        <a:ext cx="10284332" cy="847645"/>
      </dsp:txXfrm>
    </dsp:sp>
    <dsp:sp modelId="{98CED51D-71EC-4698-8394-C270527EEF50}">
      <dsp:nvSpPr>
        <dsp:cNvPr id="0" name=""/>
        <dsp:cNvSpPr/>
      </dsp:nvSpPr>
      <dsp:spPr>
        <a:xfrm>
          <a:off x="1226647" y="9794"/>
          <a:ext cx="812177" cy="81217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7741A7-4A9A-4FEC-B427-439CD5713C9C}">
      <dsp:nvSpPr>
        <dsp:cNvPr id="0" name=""/>
        <dsp:cNvSpPr/>
      </dsp:nvSpPr>
      <dsp:spPr>
        <a:xfrm rot="10800000">
          <a:off x="1640707" y="1015292"/>
          <a:ext cx="10496243" cy="84764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81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зарегистрирован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сельской территории или на территории сельской агломерации Архангельской области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текущем финансовом году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/>
        </a:p>
      </dsp:txBody>
      <dsp:txXfrm rot="10800000">
        <a:off x="1852618" y="1015292"/>
        <a:ext cx="10284332" cy="847645"/>
      </dsp:txXfrm>
    </dsp:sp>
    <dsp:sp modelId="{2A9267A8-4C4E-4DCF-8EF9-29414F1C4B1E}">
      <dsp:nvSpPr>
        <dsp:cNvPr id="0" name=""/>
        <dsp:cNvSpPr/>
      </dsp:nvSpPr>
      <dsp:spPr>
        <a:xfrm>
          <a:off x="1200259" y="1044616"/>
          <a:ext cx="812177" cy="81217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9A7B01-5178-483D-A699-96A96BFFFFD3}">
      <dsp:nvSpPr>
        <dsp:cNvPr id="0" name=""/>
        <dsp:cNvSpPr/>
      </dsp:nvSpPr>
      <dsp:spPr>
        <a:xfrm rot="10800000">
          <a:off x="1657810" y="2020283"/>
          <a:ext cx="10462221" cy="8121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81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заявителя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неисполненных обязанностей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подлежащих уплате в соответствии 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законодательством РФ о налогах и сборах, в сумме, превышающий 10 тыс. руб.;</a:t>
          </a:r>
        </a:p>
      </dsp:txBody>
      <dsp:txXfrm rot="10800000">
        <a:off x="1860854" y="2020283"/>
        <a:ext cx="10259177" cy="812177"/>
      </dsp:txXfrm>
    </dsp:sp>
    <dsp:sp modelId="{E21D9695-2211-4A6E-828C-E8F85AB26309}">
      <dsp:nvSpPr>
        <dsp:cNvPr id="0" name=""/>
        <dsp:cNvSpPr/>
      </dsp:nvSpPr>
      <dsp:spPr>
        <a:xfrm>
          <a:off x="1210858" y="2026886"/>
          <a:ext cx="812177" cy="81217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8618C1-686F-48A8-82D5-C4D2FA9051E8}">
      <dsp:nvSpPr>
        <dsp:cNvPr id="0" name=""/>
        <dsp:cNvSpPr/>
      </dsp:nvSpPr>
      <dsp:spPr>
        <a:xfrm rot="10800000">
          <a:off x="1617996" y="2967223"/>
          <a:ext cx="10520687" cy="77584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81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Работать в хозяйстве не менее 5 лет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после получения гранта;</a:t>
          </a:r>
          <a:endParaRPr lang="ru-RU" sz="1800" kern="1200" dirty="0"/>
        </a:p>
      </dsp:txBody>
      <dsp:txXfrm rot="10800000">
        <a:off x="1811958" y="2967223"/>
        <a:ext cx="10326725" cy="775848"/>
      </dsp:txXfrm>
    </dsp:sp>
    <dsp:sp modelId="{87D11C2E-F304-4190-A921-AA5B40D44E59}">
      <dsp:nvSpPr>
        <dsp:cNvPr id="0" name=""/>
        <dsp:cNvSpPr/>
      </dsp:nvSpPr>
      <dsp:spPr>
        <a:xfrm>
          <a:off x="1172060" y="2966009"/>
          <a:ext cx="812177" cy="81217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7CC51-D55D-4323-8B77-C1B9D7E336FA}">
      <dsp:nvSpPr>
        <dsp:cNvPr id="0" name=""/>
        <dsp:cNvSpPr/>
      </dsp:nvSpPr>
      <dsp:spPr>
        <a:xfrm rot="10800000">
          <a:off x="1680020" y="3934111"/>
          <a:ext cx="10489493" cy="7366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81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не менее 1 нового рабочего места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(если сумма гранта до 2 млн руб.),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рабочих места (если сумма гранта более 2 млн руб.).</a:t>
          </a:r>
        </a:p>
      </dsp:txBody>
      <dsp:txXfrm rot="10800000">
        <a:off x="1864189" y="3934111"/>
        <a:ext cx="10305324" cy="736677"/>
      </dsp:txXfrm>
    </dsp:sp>
    <dsp:sp modelId="{4695C1AE-BAC7-45FA-99DC-426DEB9085B6}">
      <dsp:nvSpPr>
        <dsp:cNvPr id="0" name=""/>
        <dsp:cNvSpPr/>
      </dsp:nvSpPr>
      <dsp:spPr>
        <a:xfrm>
          <a:off x="1167878" y="3887979"/>
          <a:ext cx="812177" cy="81217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1E8B9-DB86-4669-9BC7-0A5995B3215A}">
      <dsp:nvSpPr>
        <dsp:cNvPr id="0" name=""/>
        <dsp:cNvSpPr/>
      </dsp:nvSpPr>
      <dsp:spPr>
        <a:xfrm rot="10800000">
          <a:off x="1991967" y="1189"/>
          <a:ext cx="10206107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(Ф)Х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осуществляющее деятельность, основанную на личном участии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главы и членов хозяйства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состоящих в родстве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(не менее 2 таких членов, включая главу) или браке, 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ИП – сельскохозяйственный товаропроизводитель;</a:t>
          </a:r>
        </a:p>
      </dsp:txBody>
      <dsp:txXfrm rot="10800000">
        <a:off x="2169445" y="1189"/>
        <a:ext cx="10028629" cy="709911"/>
      </dsp:txXfrm>
    </dsp:sp>
    <dsp:sp modelId="{D3B2C13B-141C-486C-9331-C6C332C20790}">
      <dsp:nvSpPr>
        <dsp:cNvPr id="0" name=""/>
        <dsp:cNvSpPr/>
      </dsp:nvSpPr>
      <dsp:spPr>
        <a:xfrm>
          <a:off x="1434178" y="48992"/>
          <a:ext cx="709911" cy="70991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7328C-D9B9-473B-B0D9-84F87D952A97}">
      <dsp:nvSpPr>
        <dsp:cNvPr id="0" name=""/>
        <dsp:cNvSpPr/>
      </dsp:nvSpPr>
      <dsp:spPr>
        <a:xfrm rot="10800000">
          <a:off x="1891703" y="818155"/>
          <a:ext cx="10307496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деятельности семейной фермы превышает 12 месяцев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 дня регистрации;</a:t>
          </a:r>
        </a:p>
      </dsp:txBody>
      <dsp:txXfrm rot="10800000">
        <a:off x="2069181" y="818155"/>
        <a:ext cx="10130018" cy="709911"/>
      </dsp:txXfrm>
    </dsp:sp>
    <dsp:sp modelId="{6DC75B85-47FB-4FA9-99E3-4117FE6E60DB}">
      <dsp:nvSpPr>
        <dsp:cNvPr id="0" name=""/>
        <dsp:cNvSpPr/>
      </dsp:nvSpPr>
      <dsp:spPr>
        <a:xfrm>
          <a:off x="1441439" y="806512"/>
          <a:ext cx="709911" cy="70991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31420-72D3-4DAD-8AFE-1A1AAB578A04}">
      <dsp:nvSpPr>
        <dsp:cNvPr id="0" name=""/>
        <dsp:cNvSpPr/>
      </dsp:nvSpPr>
      <dsp:spPr>
        <a:xfrm rot="10800000">
          <a:off x="1891703" y="1705589"/>
          <a:ext cx="10307496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Заявитель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должен быть зарегистрирован на сельской территории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на территории сельской агломерации Архангельской области;</a:t>
          </a:r>
        </a:p>
      </dsp:txBody>
      <dsp:txXfrm rot="10800000">
        <a:off x="2069181" y="1705589"/>
        <a:ext cx="10130018" cy="709911"/>
      </dsp:txXfrm>
    </dsp:sp>
    <dsp:sp modelId="{8A41BF94-8F86-4CE5-806B-FE15CED97667}">
      <dsp:nvSpPr>
        <dsp:cNvPr id="0" name=""/>
        <dsp:cNvSpPr/>
      </dsp:nvSpPr>
      <dsp:spPr>
        <a:xfrm>
          <a:off x="1419754" y="1683840"/>
          <a:ext cx="709911" cy="70991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0D123-4935-4E23-9E08-BE0C697D6D5F}">
      <dsp:nvSpPr>
        <dsp:cNvPr id="0" name=""/>
        <dsp:cNvSpPr/>
      </dsp:nvSpPr>
      <dsp:spPr>
        <a:xfrm rot="10800000">
          <a:off x="1891703" y="2542813"/>
          <a:ext cx="10307496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 заявителя неисполненных обязанностей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подлежащих уплате в соответствии 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законодательством РФ о налогах и сборах, в сумме, превышающий 10 тыс. руб.;</a:t>
          </a:r>
        </a:p>
      </dsp:txBody>
      <dsp:txXfrm rot="10800000">
        <a:off x="2069181" y="2542813"/>
        <a:ext cx="10130018" cy="709911"/>
      </dsp:txXfrm>
    </dsp:sp>
    <dsp:sp modelId="{81C23CDA-5E56-4120-A3CC-DC10EF9CC564}">
      <dsp:nvSpPr>
        <dsp:cNvPr id="0" name=""/>
        <dsp:cNvSpPr/>
      </dsp:nvSpPr>
      <dsp:spPr>
        <a:xfrm>
          <a:off x="1419754" y="2552855"/>
          <a:ext cx="709911" cy="70991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FE81-55A5-44AC-BDB8-2F6A8E05431B}">
      <dsp:nvSpPr>
        <dsp:cNvPr id="0" name=""/>
        <dsp:cNvSpPr/>
      </dsp:nvSpPr>
      <dsp:spPr>
        <a:xfrm rot="10800000">
          <a:off x="1891703" y="3410156"/>
          <a:ext cx="10307496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Работать в хозяйстве не менее 5 лет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гранта;</a:t>
          </a:r>
        </a:p>
      </dsp:txBody>
      <dsp:txXfrm rot="10800000">
        <a:off x="2069181" y="3410156"/>
        <a:ext cx="10130018" cy="709911"/>
      </dsp:txXfrm>
    </dsp:sp>
    <dsp:sp modelId="{E10133A9-242D-4A0D-BECA-25913E70F370}">
      <dsp:nvSpPr>
        <dsp:cNvPr id="0" name=""/>
        <dsp:cNvSpPr/>
      </dsp:nvSpPr>
      <dsp:spPr>
        <a:xfrm>
          <a:off x="1398069" y="3431802"/>
          <a:ext cx="709911" cy="70991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55108-5A08-4D76-8601-C46CBD00BC22}">
      <dsp:nvSpPr>
        <dsp:cNvPr id="0" name=""/>
        <dsp:cNvSpPr/>
      </dsp:nvSpPr>
      <dsp:spPr>
        <a:xfrm rot="10800000">
          <a:off x="1891703" y="4460525"/>
          <a:ext cx="10307496" cy="7099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Трудоустроить на постоянную работу не менее 1 нового работника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каждые 10 млн. руб. гранта,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 не менее одного нового работника на один грант.</a:t>
          </a:r>
        </a:p>
      </dsp:txBody>
      <dsp:txXfrm rot="10800000">
        <a:off x="2069181" y="4460525"/>
        <a:ext cx="10130018" cy="709911"/>
      </dsp:txXfrm>
    </dsp:sp>
    <dsp:sp modelId="{0EAC6693-43CA-4239-A220-73FF3E0DC768}">
      <dsp:nvSpPr>
        <dsp:cNvPr id="0" name=""/>
        <dsp:cNvSpPr/>
      </dsp:nvSpPr>
      <dsp:spPr>
        <a:xfrm>
          <a:off x="1354323" y="4390969"/>
          <a:ext cx="797405" cy="75459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902C-C9A3-49E2-9204-64D78D527524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50960-C3A0-43C1-9A5F-00DC5823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0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991EE-EDBA-40B9-A351-7A9EA3737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4751A-8758-4534-BFD4-F66E0C76A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992EE-44E2-463D-8A0E-02A752DA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C94F-6228-453F-9B18-4FF71532A6ED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C107F-2726-486A-BEDD-E1246360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BB3D-F1BF-4344-99EA-571A947D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7DC2D-9B7B-4A8A-9D7E-D385524B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37977-4062-49BB-B714-4F6A88A2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EB94B-54A9-40F0-B9B5-69E2834D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D1B4-6ACB-4E61-8D61-F2EBB7E29E23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46243-A9FB-4BB2-B622-3BE3D603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2B5D4-9F72-4EA2-B46A-764570B0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9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33AF2-E601-4C0D-BEA3-9BE0AE721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1F836-0532-4004-A942-44145C6C6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323D9-0A50-411C-9696-616CD593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144D-705D-4E40-B023-A203DC429725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68912-6088-4F80-92B6-B1E226FA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5EF0E-2F9A-4AB0-BB80-CCD0093E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3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2E3AD-867B-461A-A07A-49A632C4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25FE-C8EE-4B66-AF32-752007AD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C5B93-1301-4844-A216-B99F35DD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116-CC91-4D03-A933-E35032C1D2FC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2EE9FC-A684-4057-BD0E-1EFD259E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64DBF-A128-4B78-9253-8B4DA631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0F1A4-E57F-413E-9E53-822C7872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4D9F51-A229-435C-985D-25C0AC93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6A8D6-619A-4FE0-B146-E015CD2E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822B-B482-40FF-909E-259EC015E194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5EBAD-0DF7-48EE-B62B-B4B8B31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1DF9E-C20A-4D8B-A708-838AA107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20D2-CBD0-4EBD-AFF2-891BC2C2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6F414-43E0-4FE6-89F9-A0010C363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416E47-9B66-4883-8864-F96A529E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241DC4-2B24-48E3-8108-D62129D4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A29-C975-4BE8-8F5B-E1629684C181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584620-2D68-4770-9AD1-667C0AD9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C3BF6-F0F7-4A49-99DC-72E8BE7D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FF78D-9267-4F16-99D1-B14BAAD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6D731-0043-4931-9A7F-36BE6A377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02CE7-48E3-4C5A-BBF7-428332E1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2E3AA8-E2A8-4787-845C-264458DE5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0003D4-D784-421E-B7AE-1330422FA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D9FAB5-6CA8-4E46-8322-C00370A6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0509-4E2A-4FB6-998B-B0D0522B5FE0}" type="datetime1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E48CEF-C7CF-4F15-9364-9851E99B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946194-6FF8-43B5-AD03-1881F2B5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D53A4-5CEA-4884-BFA6-73F91F85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BD36C8-B893-4F91-85A1-55688BE2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BCD-4513-4863-9E39-506367A986A3}" type="datetime1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59BB9F-C6B8-4774-8BFD-E7B85E3C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9D5DCF-AED3-411A-81F6-4A195F46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6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644A3D-AC66-46D9-8107-5F3D4822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C82F-1F7A-4D7B-93EB-A957ADFD0D6B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2BCE1F-5C21-4607-BB62-8E813E4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2F80CD-FBD0-4348-AB6B-D389A064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6431-D5A0-4CD5-BCC0-65438E3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BAD8E-A31A-4C2C-8078-99C5ABC2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39A6-4FF5-4B20-AD1B-C500A6541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B02C9-29B9-47DF-9334-49BDDCE3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974C-1AC7-468A-9025-DFF6AA9A6A19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44858F-4F19-447E-8E23-2992E6B1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536EC-BD95-47F9-815C-DAC7FCF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B7A80-8A48-4675-9A8B-FE0B95F3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36B440-8017-4285-8243-4C8424797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5579D9-1248-40AB-92E4-298681C97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61BDE-066A-43EF-A8CC-71263FD0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766-8F06-4640-8E06-459CC4AA4833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B1D9C-1C5E-4933-9B39-918F76E7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1116F-A00D-4685-8692-66CDAA13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1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D2794-6689-4AB6-8D60-6D9E75FF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CEC15-5AC0-4B2D-A837-17E1B9868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730AE-0788-47BE-B535-79249E41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7306-1E33-4028-86EE-6769822D82C5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F88F-40A1-4E15-8230-17D89031F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97585-0C69-4F66-81AC-1F92E6B9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D2D8-A3D2-4356-95F4-8E2143461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EC34E89-7E15-43DA-BF3C-067C403A8B7B}"/>
              </a:ext>
            </a:extLst>
          </p:cNvPr>
          <p:cNvSpPr/>
          <p:nvPr/>
        </p:nvSpPr>
        <p:spPr>
          <a:xfrm>
            <a:off x="-2" y="4041648"/>
            <a:ext cx="8778242" cy="2816352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CED52710-EFE7-4CF2-9E9D-1C9E05281057}"/>
              </a:ext>
            </a:extLst>
          </p:cNvPr>
          <p:cNvSpPr/>
          <p:nvPr/>
        </p:nvSpPr>
        <p:spPr>
          <a:xfrm>
            <a:off x="0" y="3703320"/>
            <a:ext cx="5486400" cy="315468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2887E-95F9-48FF-979D-D98B71AE623E}"/>
              </a:ext>
            </a:extLst>
          </p:cNvPr>
          <p:cNvSpPr/>
          <p:nvPr/>
        </p:nvSpPr>
        <p:spPr>
          <a:xfrm>
            <a:off x="390144" y="1684242"/>
            <a:ext cx="114117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мер </a:t>
            </a:r>
            <a:b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финансовой государственной поддержки сельхозтоваропроизводителям</a:t>
            </a:r>
            <a:endParaRPr lang="ru-RU" sz="4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AA3311-9B24-48C0-936D-552B22C9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55" y="166436"/>
            <a:ext cx="1933656" cy="1742151"/>
          </a:xfrm>
          <a:prstGeom prst="rect">
            <a:avLst/>
          </a:prstGeo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11AAAA48-6976-469A-89EA-A1A58D567D8D}"/>
              </a:ext>
            </a:extLst>
          </p:cNvPr>
          <p:cNvSpPr/>
          <p:nvPr/>
        </p:nvSpPr>
        <p:spPr>
          <a:xfrm>
            <a:off x="-2" y="4771505"/>
            <a:ext cx="9659389" cy="2086495"/>
          </a:xfrm>
          <a:prstGeom prst="rtTriangle">
            <a:avLst/>
          </a:prstGeom>
          <a:solidFill>
            <a:srgbClr val="9FA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5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1C5FED-757A-47FE-B5BA-18C0CB263675}"/>
              </a:ext>
            </a:extLst>
          </p:cNvPr>
          <p:cNvSpPr/>
          <p:nvPr/>
        </p:nvSpPr>
        <p:spPr>
          <a:xfrm>
            <a:off x="272626" y="278840"/>
            <a:ext cx="116467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 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фермы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0A569-0604-473E-97A3-43E0E9BD614E}"/>
              </a:ext>
            </a:extLst>
          </p:cNvPr>
          <p:cNvSpPr txBox="1"/>
          <p:nvPr/>
        </p:nvSpPr>
        <p:spPr>
          <a:xfrm>
            <a:off x="5559829" y="1844382"/>
            <a:ext cx="610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К(Ф)Х, осуществляющий деятельность на территории Архангельской области.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C606C-9E5F-40DF-9EBF-57718A547257}"/>
              </a:ext>
            </a:extLst>
          </p:cNvPr>
          <p:cNvSpPr txBox="1"/>
          <p:nvPr/>
        </p:nvSpPr>
        <p:spPr>
          <a:xfrm>
            <a:off x="5559829" y="3440702"/>
            <a:ext cx="610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 возмещаемых затрат: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до 60% затрат, но не более 20 млн руб.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761A0-8A89-4794-8310-121406F4E1E9}"/>
              </a:ext>
            </a:extLst>
          </p:cNvPr>
          <p:cNvSpPr txBox="1"/>
          <p:nvPr/>
        </p:nvSpPr>
        <p:spPr>
          <a:xfrm>
            <a:off x="1154774" y="5037029"/>
            <a:ext cx="988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 осуществляется в текущем финансовом году по расходам, произведенным заявителями в текущем финансовом году.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BE291-B259-4E6E-AF36-D578E65E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" y="1334974"/>
            <a:ext cx="4698492" cy="31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23D71B-774F-4352-B9B4-8D0B52376264}"/>
              </a:ext>
            </a:extLst>
          </p:cNvPr>
          <p:cNvSpPr/>
          <p:nvPr/>
        </p:nvSpPr>
        <p:spPr>
          <a:xfrm>
            <a:off x="797052" y="706776"/>
            <a:ext cx="10744200" cy="490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возмещаемых затрат:</a:t>
            </a: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комплектации объектов, предназначенных для производства, хранения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переработки сельскохозяйственной продукции, сельскохозяйственная техника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специализированный транспорт.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указанных оборудования, техники и специализированного транспорта, подлежащих субсидированию, утверждается постановлением министерства;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сельскохозяйственные животные (за исключением свиней) и птица, рыбопосадочный материал;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снегоходные средства в случае, если осуществляет деятельность по развитию оленеводства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районах Крайнего Севера и приравненных к ним местностях.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D28D54-BB5C-4168-A61F-1477047603D0}"/>
              </a:ext>
            </a:extLst>
          </p:cNvPr>
          <p:cNvSpPr/>
          <p:nvPr/>
        </p:nvSpPr>
        <p:spPr>
          <a:xfrm>
            <a:off x="3192577" y="628156"/>
            <a:ext cx="58068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участникам: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20EF1-0F9F-4460-8EEA-CCC916A9A68F}"/>
              </a:ext>
            </a:extLst>
          </p:cNvPr>
          <p:cNvSpPr txBox="1"/>
          <p:nvPr/>
        </p:nvSpPr>
        <p:spPr>
          <a:xfrm>
            <a:off x="1438102" y="1466885"/>
            <a:ext cx="991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у заявителя неисполненных обязанностей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уплате в соответствии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РФ о налогах и сборах, в сумме, превышающий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373BF-A52F-4D75-A394-D1D58B714B98}"/>
              </a:ext>
            </a:extLst>
          </p:cNvPr>
          <p:cNvSpPr txBox="1"/>
          <p:nvPr/>
        </p:nvSpPr>
        <p:spPr>
          <a:xfrm>
            <a:off x="1438102" y="2459502"/>
            <a:ext cx="991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Недопущения приобретения имущества, ранее приобретенного с использованием средств государственной поддержки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счет гранта на развитие семейной фермы;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1A51C-6A0F-4741-AF7D-BDBA72C9925F}"/>
              </a:ext>
            </a:extLst>
          </p:cNvPr>
          <p:cNvSpPr txBox="1"/>
          <p:nvPr/>
        </p:nvSpPr>
        <p:spPr>
          <a:xfrm>
            <a:off x="1438102" y="3452119"/>
            <a:ext cx="991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зарегистрирован на сельской территории 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территории сельской агломерации Архангельской области;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D9602F-010B-4B37-A3D6-A63B68240558}"/>
              </a:ext>
            </a:extLst>
          </p:cNvPr>
          <p:cNvSpPr/>
          <p:nvPr/>
        </p:nvSpPr>
        <p:spPr>
          <a:xfrm>
            <a:off x="1438102" y="4444736"/>
            <a:ext cx="991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заявителя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введена процедура банкротства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71D446-C10C-4F51-9351-30DCD8EF91CC}"/>
              </a:ext>
            </a:extLst>
          </p:cNvPr>
          <p:cNvSpPr/>
          <p:nvPr/>
        </p:nvSpPr>
        <p:spPr>
          <a:xfrm>
            <a:off x="1438102" y="5160354"/>
            <a:ext cx="9915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получать средства из областного бюджета на средства аналогичные целям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субсидии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026F25F-3934-41D5-AFA5-468948BC746F}"/>
              </a:ext>
            </a:extLst>
          </p:cNvPr>
          <p:cNvSpPr/>
          <p:nvPr/>
        </p:nvSpPr>
        <p:spPr>
          <a:xfrm>
            <a:off x="1089244" y="1492844"/>
            <a:ext cx="247650" cy="297206"/>
          </a:xfrm>
          <a:custGeom>
            <a:avLst/>
            <a:gdLst>
              <a:gd name="connsiteX0" fmla="*/ 0 w 247650"/>
              <a:gd name="connsiteY0" fmla="*/ 104775 h 297206"/>
              <a:gd name="connsiteX1" fmla="*/ 114300 w 247650"/>
              <a:gd name="connsiteY1" fmla="*/ 295275 h 297206"/>
              <a:gd name="connsiteX2" fmla="*/ 247650 w 247650"/>
              <a:gd name="connsiteY2" fmla="*/ 0 h 29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7206">
                <a:moveTo>
                  <a:pt x="0" y="104775"/>
                </a:moveTo>
                <a:cubicBezTo>
                  <a:pt x="36512" y="208756"/>
                  <a:pt x="73025" y="312738"/>
                  <a:pt x="114300" y="295275"/>
                </a:cubicBezTo>
                <a:cubicBezTo>
                  <a:pt x="155575" y="277813"/>
                  <a:pt x="230188" y="39687"/>
                  <a:pt x="247650" y="0"/>
                </a:cubicBezTo>
              </a:path>
            </a:pathLst>
          </a:custGeom>
          <a:ln w="38100">
            <a:solidFill>
              <a:srgbClr val="9FAA7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CE080C23-5B2C-404D-9CEE-18F133914EC6}"/>
              </a:ext>
            </a:extLst>
          </p:cNvPr>
          <p:cNvSpPr/>
          <p:nvPr/>
        </p:nvSpPr>
        <p:spPr>
          <a:xfrm>
            <a:off x="1089244" y="2436148"/>
            <a:ext cx="247650" cy="297206"/>
          </a:xfrm>
          <a:custGeom>
            <a:avLst/>
            <a:gdLst>
              <a:gd name="connsiteX0" fmla="*/ 0 w 247650"/>
              <a:gd name="connsiteY0" fmla="*/ 104775 h 297206"/>
              <a:gd name="connsiteX1" fmla="*/ 114300 w 247650"/>
              <a:gd name="connsiteY1" fmla="*/ 295275 h 297206"/>
              <a:gd name="connsiteX2" fmla="*/ 247650 w 247650"/>
              <a:gd name="connsiteY2" fmla="*/ 0 h 29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7206">
                <a:moveTo>
                  <a:pt x="0" y="104775"/>
                </a:moveTo>
                <a:cubicBezTo>
                  <a:pt x="36512" y="208756"/>
                  <a:pt x="73025" y="312738"/>
                  <a:pt x="114300" y="295275"/>
                </a:cubicBezTo>
                <a:cubicBezTo>
                  <a:pt x="155575" y="277813"/>
                  <a:pt x="230188" y="39687"/>
                  <a:pt x="247650" y="0"/>
                </a:cubicBezTo>
              </a:path>
            </a:pathLst>
          </a:custGeom>
          <a:ln w="38100">
            <a:solidFill>
              <a:srgbClr val="9FAA7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77228E77-B8E2-44E5-8783-A58FC6EF7312}"/>
              </a:ext>
            </a:extLst>
          </p:cNvPr>
          <p:cNvSpPr/>
          <p:nvPr/>
        </p:nvSpPr>
        <p:spPr>
          <a:xfrm>
            <a:off x="1089244" y="3429000"/>
            <a:ext cx="247650" cy="297206"/>
          </a:xfrm>
          <a:custGeom>
            <a:avLst/>
            <a:gdLst>
              <a:gd name="connsiteX0" fmla="*/ 0 w 247650"/>
              <a:gd name="connsiteY0" fmla="*/ 104775 h 297206"/>
              <a:gd name="connsiteX1" fmla="*/ 114300 w 247650"/>
              <a:gd name="connsiteY1" fmla="*/ 295275 h 297206"/>
              <a:gd name="connsiteX2" fmla="*/ 247650 w 247650"/>
              <a:gd name="connsiteY2" fmla="*/ 0 h 29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7206">
                <a:moveTo>
                  <a:pt x="0" y="104775"/>
                </a:moveTo>
                <a:cubicBezTo>
                  <a:pt x="36512" y="208756"/>
                  <a:pt x="73025" y="312738"/>
                  <a:pt x="114300" y="295275"/>
                </a:cubicBezTo>
                <a:cubicBezTo>
                  <a:pt x="155575" y="277813"/>
                  <a:pt x="230188" y="39687"/>
                  <a:pt x="247650" y="0"/>
                </a:cubicBezTo>
              </a:path>
            </a:pathLst>
          </a:custGeom>
          <a:ln w="38100">
            <a:solidFill>
              <a:srgbClr val="9FAA7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27D1C4F0-0BF0-41A4-B972-C8CF9394C7D3}"/>
              </a:ext>
            </a:extLst>
          </p:cNvPr>
          <p:cNvSpPr/>
          <p:nvPr/>
        </p:nvSpPr>
        <p:spPr>
          <a:xfrm>
            <a:off x="1089244" y="4444736"/>
            <a:ext cx="247650" cy="297206"/>
          </a:xfrm>
          <a:custGeom>
            <a:avLst/>
            <a:gdLst>
              <a:gd name="connsiteX0" fmla="*/ 0 w 247650"/>
              <a:gd name="connsiteY0" fmla="*/ 104775 h 297206"/>
              <a:gd name="connsiteX1" fmla="*/ 114300 w 247650"/>
              <a:gd name="connsiteY1" fmla="*/ 295275 h 297206"/>
              <a:gd name="connsiteX2" fmla="*/ 247650 w 247650"/>
              <a:gd name="connsiteY2" fmla="*/ 0 h 29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7206">
                <a:moveTo>
                  <a:pt x="0" y="104775"/>
                </a:moveTo>
                <a:cubicBezTo>
                  <a:pt x="36512" y="208756"/>
                  <a:pt x="73025" y="312738"/>
                  <a:pt x="114300" y="295275"/>
                </a:cubicBezTo>
                <a:cubicBezTo>
                  <a:pt x="155575" y="277813"/>
                  <a:pt x="230188" y="39687"/>
                  <a:pt x="247650" y="0"/>
                </a:cubicBezTo>
              </a:path>
            </a:pathLst>
          </a:custGeom>
          <a:ln w="38100">
            <a:solidFill>
              <a:srgbClr val="9FAA7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C4B3BDF4-57E8-4704-81B4-B79575272BD5}"/>
              </a:ext>
            </a:extLst>
          </p:cNvPr>
          <p:cNvSpPr/>
          <p:nvPr/>
        </p:nvSpPr>
        <p:spPr>
          <a:xfrm>
            <a:off x="1089244" y="5155288"/>
            <a:ext cx="247650" cy="297206"/>
          </a:xfrm>
          <a:custGeom>
            <a:avLst/>
            <a:gdLst>
              <a:gd name="connsiteX0" fmla="*/ 0 w 247650"/>
              <a:gd name="connsiteY0" fmla="*/ 104775 h 297206"/>
              <a:gd name="connsiteX1" fmla="*/ 114300 w 247650"/>
              <a:gd name="connsiteY1" fmla="*/ 295275 h 297206"/>
              <a:gd name="connsiteX2" fmla="*/ 247650 w 247650"/>
              <a:gd name="connsiteY2" fmla="*/ 0 h 29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97206">
                <a:moveTo>
                  <a:pt x="0" y="104775"/>
                </a:moveTo>
                <a:cubicBezTo>
                  <a:pt x="36512" y="208756"/>
                  <a:pt x="73025" y="312738"/>
                  <a:pt x="114300" y="295275"/>
                </a:cubicBezTo>
                <a:cubicBezTo>
                  <a:pt x="155575" y="277813"/>
                  <a:pt x="230188" y="39687"/>
                  <a:pt x="247650" y="0"/>
                </a:cubicBezTo>
              </a:path>
            </a:pathLst>
          </a:custGeom>
          <a:ln w="38100">
            <a:solidFill>
              <a:srgbClr val="9FAA7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8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105006-A481-4972-88FF-B8DF60613090}"/>
              </a:ext>
            </a:extLst>
          </p:cNvPr>
          <p:cNvSpPr/>
          <p:nvPr/>
        </p:nvSpPr>
        <p:spPr>
          <a:xfrm>
            <a:off x="432816" y="576072"/>
            <a:ext cx="11280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документы в органы местного самоуправления: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142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о предоставлении субсидии;</a:t>
            </a:r>
          </a:p>
          <a:p>
            <a:pPr marL="342900" indent="14288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142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справка-расчет для выплаты субсидии;</a:t>
            </a:r>
          </a:p>
          <a:p>
            <a:pPr marL="342900" indent="14288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142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документы: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копию договора купли-продажи;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копии платежных документов, подтверждающих оплату приобретенного имущества;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копию паспорта самоходной машины и других видов техники самоходной машины;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копию документа о приемке;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копии документов, подтверждающих дату выпуска приобретенного оборудования, техники, специализированного транспорта, снегоходных машин;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копии ветеринарных свидетельств, копии племенных свидетельств на приобретенных сельскохозяйственных животных и птицу;</a:t>
            </a:r>
          </a:p>
          <a:p>
            <a:pPr marL="342900" indent="2873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гарантийное письмо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использовании оборудования, техники и специализированного транспорта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сельскохозяйственного производства с обязательством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пяти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приобретения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передавать в аренду и не отчуждать приобретенные с государственной поддержкой оборудование, технику, специализированный транспорт, сельскохозяйственных животных (за исключением свиней) и птицу, рыбопосадочный материал и снегоходные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22418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BAF798-6A81-47BE-8F00-3AB6DBDC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81BBD-4E0F-4796-9108-6960A80C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00" y="2224564"/>
            <a:ext cx="5829300" cy="3886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7B9F9-1ABA-4283-A115-491BF7F5BCEE}"/>
              </a:ext>
            </a:extLst>
          </p:cNvPr>
          <p:cNvSpPr txBox="1"/>
          <p:nvPr/>
        </p:nvSpPr>
        <p:spPr>
          <a:xfrm>
            <a:off x="1017764" y="1362154"/>
            <a:ext cx="989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 9 октября 2012 г. № 436-пп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FD714-38CC-40CB-BEAD-D196257DB81A}"/>
              </a:ext>
            </a:extLst>
          </p:cNvPr>
          <p:cNvSpPr txBox="1"/>
          <p:nvPr/>
        </p:nvSpPr>
        <p:spPr>
          <a:xfrm>
            <a:off x="831836" y="747236"/>
            <a:ext cx="9891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222872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69062B-9B35-43C7-B373-D5ECDADD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0F3B8D-C323-4777-B154-41BEA92F6C73}"/>
              </a:ext>
            </a:extLst>
          </p:cNvPr>
          <p:cNvSpPr/>
          <p:nvPr/>
        </p:nvSpPr>
        <p:spPr>
          <a:xfrm>
            <a:off x="219456" y="136525"/>
            <a:ext cx="11393424" cy="619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в сфере растениеводства: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на поддержку проведения агротехнологических работ, повышение уровня экологической безопасности сельскохозяйственного производства, а также на повышение плодородия и качества почв;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элитного семеноводства;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завоза семян для выращивания кормовых культур в районах Крайнего и приравненных к ним местностях;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стимулирование увеличения производства картофеля и овощей;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реализацию мероприятий в области мелиорации земель сельскохозяйственного назначения;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части затрат при оформлении в собственность используемых ими земельных участков из земель сельскохозяйственного назначения;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компенсацию части затрат на газ, использованный на производство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продукции защищенного грунта тепличными хозяйствами;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овощеводства защищенного грунта;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компенсацию части затрат на приобретение средств химизации;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создание и модернизацию объектов агропромышленного комплекса, а также на приобретение техники и оборудования на строительство и модернизацию картофелехранилищ и овощехранилищ;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приобретение саженцев ягодных культур;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мероприятия по предотвращению распространения борщевика сосновского на землях сельскохозяйственного назначения.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13F054-0149-4E08-8480-F701B86CDEE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8211"/>
          <a:stretch/>
        </p:blipFill>
        <p:spPr bwMode="auto">
          <a:xfrm>
            <a:off x="7799832" y="4032503"/>
            <a:ext cx="1307592" cy="10424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6C8AFE-B9A5-4793-95B0-DD9866907AA9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1" b="89915" l="10000" r="90000">
                        <a14:foregroundMark x1="50875" y1="9231" x2="46750" y2="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5"/>
          <a:stretch/>
        </p:blipFill>
        <p:spPr bwMode="auto">
          <a:xfrm>
            <a:off x="10553573" y="136525"/>
            <a:ext cx="1418971" cy="11918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Лучшие сочетания с ягодами | компания Ягодный мастер">
            <a:extLst>
              <a:ext uri="{FF2B5EF4-FFF2-40B4-BE49-F238E27FC236}">
                <a16:creationId xmlns:a16="http://schemas.microsoft.com/office/drawing/2014/main" id="{9BFB2C92-2689-4F30-835C-0C77FEBD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28" y="5348204"/>
            <a:ext cx="798576" cy="6226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0D707A-04F7-4177-A009-7C8717C0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88F634-F0FF-46ED-96A5-25D118D5868F}"/>
              </a:ext>
            </a:extLst>
          </p:cNvPr>
          <p:cNvSpPr/>
          <p:nvPr/>
        </p:nvSpPr>
        <p:spPr>
          <a:xfrm>
            <a:off x="262128" y="368686"/>
            <a:ext cx="11667744" cy="542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в сфере животноводства: </a:t>
            </a:r>
          </a:p>
          <a:p>
            <a:pPr algn="ctr"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повышение продуктивности в молочном скотоводстве;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племенного животноводства;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развитие северного оленеводства;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переработки молока сырого крупного рогатого скота, козьего на пищевую продукцию по ставке на 1 тонну переработанного на пищевую продукцию молока сырого крупного рогатого скота, козьего;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части затрат по сохранению поголовья лошадей мезенской породы;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животноводческую продукцию;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развития малых форм хозяйствования;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части затрат на приобретение роботизированного оборудования для обслуживания молочных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поддержку товарного рыбоводства;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части затрат на приобретение оборудования в отрасли товарного рыбоводства;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части затрат на один килограмм реализованной и (или) отгруженной на собственную переработку продукции товарного рыбоводства.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Рыба, Рыба png | PNGEgg">
            <a:extLst>
              <a:ext uri="{FF2B5EF4-FFF2-40B4-BE49-F238E27FC236}">
                <a16:creationId xmlns:a16="http://schemas.microsoft.com/office/drawing/2014/main" id="{EBC85D4F-61CD-45AB-A7C4-BF8D0878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5" b="89623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097" flipH="1">
            <a:off x="3138341" y="6170334"/>
            <a:ext cx="775031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Рыба, Рыба png | PNGEgg">
            <a:extLst>
              <a:ext uri="{FF2B5EF4-FFF2-40B4-BE49-F238E27FC236}">
                <a16:creationId xmlns:a16="http://schemas.microsoft.com/office/drawing/2014/main" id="{932FD575-65DC-460D-81E7-37D35C69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5" b="89623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67" flipH="1">
            <a:off x="3331624" y="5734208"/>
            <a:ext cx="1151608" cy="5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Рыба, Рыба png | PNGEgg">
            <a:extLst>
              <a:ext uri="{FF2B5EF4-FFF2-40B4-BE49-F238E27FC236}">
                <a16:creationId xmlns:a16="http://schemas.microsoft.com/office/drawing/2014/main" id="{B0734CC5-EE1B-415E-AA5C-894A512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5" b="89623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797" flipH="1">
            <a:off x="3730913" y="6108017"/>
            <a:ext cx="1151608" cy="5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F7BAA-1B9A-4976-8126-9C991702B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3617" y="216023"/>
            <a:ext cx="1493520" cy="1493520"/>
          </a:xfrm>
          <a:prstGeom prst="rect">
            <a:avLst/>
          </a:prstGeom>
        </p:spPr>
      </p:pic>
      <p:pic>
        <p:nvPicPr>
          <p:cNvPr id="1036" name="Picture 12" descr="Картинки по запросу копыта северного оленя | Северный олень, Млекопитающие,  Олени">
            <a:extLst>
              <a:ext uri="{FF2B5EF4-FFF2-40B4-BE49-F238E27FC236}">
                <a16:creationId xmlns:a16="http://schemas.microsoft.com/office/drawing/2014/main" id="{D12D759C-8B51-454D-881C-95A2BF7A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92344" l="9783" r="89946">
                        <a14:foregroundMark x1="75408" y1="84688" x2="76766" y2="84688"/>
                        <a14:foregroundMark x1="74592" y1="85625" x2="74592" y2="85625"/>
                        <a14:foregroundMark x1="78668" y1="83125" x2="78668" y2="83125"/>
                        <a14:foregroundMark x1="29212" y1="54375" x2="29891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17" y="775663"/>
            <a:ext cx="2084655" cy="18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Хранители мезенских лошадей Русского Севера">
            <a:extLst>
              <a:ext uri="{FF2B5EF4-FFF2-40B4-BE49-F238E27FC236}">
                <a16:creationId xmlns:a16="http://schemas.microsoft.com/office/drawing/2014/main" id="{6DD4D80A-3157-4211-9FF9-5B3DD915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267" y1="87889" x2="32400" y2="87543"/>
                        <a14:foregroundMark x1="39867" y1="86851" x2="42667" y2="86505"/>
                        <a14:foregroundMark x1="36800" y1="86851" x2="39867" y2="86678"/>
                        <a14:foregroundMark x1="66533" y1="88408" x2="74533" y2="87543"/>
                        <a14:foregroundMark x1="75600" y1="85121" x2="79600" y2="85121"/>
                        <a14:foregroundMark x1="79600" y1="85294" x2="79600" y2="85294"/>
                        <a14:foregroundMark x1="82400" y1="85467" x2="84533" y2="85640"/>
                        <a14:foregroundMark x1="84667" y1="85467" x2="84667" y2="85467"/>
                        <a14:foregroundMark x1="84400" y1="82180" x2="86133" y2="82353"/>
                        <a14:foregroundMark x1="25733" y1="88754" x2="28933" y2="89446"/>
                        <a14:backgroundMark x1="38133" y1="79931" x2="40267" y2="78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-55071"/>
            <a:ext cx="2070735" cy="15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6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48504A-2DFE-4DFA-81FC-660CFEC2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1D2B15-61F3-4F31-B755-314CB3FE358C}"/>
              </a:ext>
            </a:extLst>
          </p:cNvPr>
          <p:cNvSpPr/>
          <p:nvPr/>
        </p:nvSpPr>
        <p:spPr>
          <a:xfrm>
            <a:off x="781812" y="420487"/>
            <a:ext cx="10571988" cy="489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субсидии: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уплату страховых премий, начисленных по договорам сельскохозяйственного страхования в области растениеводства, и (или) животноводства, и (или) товарной аквакультуры (товарного рыбоводства);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создание и (или) модернизацию объектов агропромышленного комплекса, а также на приобретение и ввод в промышленную эксплуатацию маркировочного оборудования для внедрения обязательной маркировки отдельных видов молочной продукции;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финансирование мероприятий по поддержке развития кадрового потенциала агропромышленного комплекса;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закупку сельскохозяйственной техники и оборудования;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приобретение оборудования для переработки молока, мяса или птицы, овощей, картофеля;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мероприятия по подготовке проектов межевания земельных участков и проведению кадастровых работ.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рактор YTO-X1404 (140 л.с.) - РостЛайн Агросервис">
            <a:extLst>
              <a:ext uri="{FF2B5EF4-FFF2-40B4-BE49-F238E27FC236}">
                <a16:creationId xmlns:a16="http://schemas.microsoft.com/office/drawing/2014/main" id="{A52D0BE0-6D6B-4169-9994-714B4F33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24" y="5310993"/>
            <a:ext cx="2032914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1792D-6EDF-499C-8CEA-0FACA94EF2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89" y="5086513"/>
            <a:ext cx="1182623" cy="98510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EBAA9-87D3-4DE0-BA70-1682AF3946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6" y="27340"/>
            <a:ext cx="1409573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0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E7BE77-DDF9-4AC1-99FF-5A2203B1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C4716C-4713-469C-8B55-10B668B1A178}"/>
              </a:ext>
            </a:extLst>
          </p:cNvPr>
          <p:cNvSpPr/>
          <p:nvPr/>
        </p:nvSpPr>
        <p:spPr>
          <a:xfrm>
            <a:off x="1004316" y="1021695"/>
            <a:ext cx="10349484" cy="190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в сфере пчеловодства: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69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субсидия на возмещение (финансовое обеспечение) части затрат на приобретение семенного материала медоносных культур.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05CD67-480B-47D4-8927-235B25B80198}"/>
              </a:ext>
            </a:extLst>
          </p:cNvPr>
          <p:cNvSpPr/>
          <p:nvPr/>
        </p:nvSpPr>
        <p:spPr>
          <a:xfrm>
            <a:off x="621792" y="5462228"/>
            <a:ext cx="113111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субсидии прописаны в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постановлении правительства Архангельской области от 9 октября 2012 г. № 436-пп.</a:t>
            </a:r>
            <a:endParaRPr lang="ru-RU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челиный рисунок соты, соты, медоносная пчела, фотография, насекомые png |  PNGWing">
            <a:extLst>
              <a:ext uri="{FF2B5EF4-FFF2-40B4-BE49-F238E27FC236}">
                <a16:creationId xmlns:a16="http://schemas.microsoft.com/office/drawing/2014/main" id="{013DCD54-A8F3-4B01-BC72-E052AA40240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938">
            <a:off x="818429" y="380404"/>
            <a:ext cx="2799383" cy="2590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62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5EDE-2DB3-4E6D-BC4B-088013E8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282829"/>
            <a:ext cx="10491216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предоставления мер финансовой государственной поддержки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D37C9D-5D2C-47A5-931C-70E72F08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68" y="1686940"/>
            <a:ext cx="8513064" cy="478859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A5C250-9520-4C56-8BB5-768E1B5F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AC0AABD-C0E4-4275-BCF5-008371462053}"/>
              </a:ext>
            </a:extLst>
          </p:cNvPr>
          <p:cNvCxnSpPr>
            <a:cxnSpLocks/>
          </p:cNvCxnSpPr>
          <p:nvPr/>
        </p:nvCxnSpPr>
        <p:spPr>
          <a:xfrm flipH="1" flipV="1">
            <a:off x="9390888" y="1877864"/>
            <a:ext cx="961644" cy="92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ED8BC9-5933-4C4F-B024-A36134A19870}"/>
              </a:ext>
            </a:extLst>
          </p:cNvPr>
          <p:cNvSpPr txBox="1"/>
          <p:nvPr/>
        </p:nvSpPr>
        <p:spPr>
          <a:xfrm>
            <a:off x="10352532" y="1789768"/>
            <a:ext cx="249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</a:p>
        </p:txBody>
      </p:sp>
    </p:spTree>
    <p:extLst>
      <p:ext uri="{BB962C8B-B14F-4D97-AF65-F5344CB8AC3E}">
        <p14:creationId xmlns:p14="http://schemas.microsoft.com/office/powerpoint/2010/main" val="161882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676E6B-17BB-40FE-B2D8-8061B5B2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82A9-504D-4FE0-9CC9-1B492706E7E6}"/>
              </a:ext>
            </a:extLst>
          </p:cNvPr>
          <p:cNvSpPr txBox="1"/>
          <p:nvPr/>
        </p:nvSpPr>
        <p:spPr>
          <a:xfrm>
            <a:off x="4056888" y="1008838"/>
            <a:ext cx="473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D86B83-1487-4EA0-9F4D-33AF39066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35251"/>
              </a:clrFrom>
              <a:clrTo>
                <a:srgbClr val="F3525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5" r="25804"/>
          <a:stretch/>
        </p:blipFill>
        <p:spPr>
          <a:xfrm>
            <a:off x="9055596" y="136525"/>
            <a:ext cx="2640624" cy="2861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5FE7C-DAAF-4A8D-8792-D62247958DF7}"/>
              </a:ext>
            </a:extLst>
          </p:cNvPr>
          <p:cNvSpPr txBox="1"/>
          <p:nvPr/>
        </p:nvSpPr>
        <p:spPr>
          <a:xfrm>
            <a:off x="5097780" y="4547156"/>
            <a:ext cx="59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10 октября 2019 г. № 547-пп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03CD0-EB79-4FCF-9C78-E50192C5731D}"/>
              </a:ext>
            </a:extLst>
          </p:cNvPr>
          <p:cNvSpPr txBox="1"/>
          <p:nvPr/>
        </p:nvSpPr>
        <p:spPr>
          <a:xfrm>
            <a:off x="405116" y="2762608"/>
            <a:ext cx="563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 9 октября 2012 г. № 436-пп</a:t>
            </a: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F5EB05AD-BCE7-41E9-9868-19E0F8393EA5}"/>
              </a:ext>
            </a:extLst>
          </p:cNvPr>
          <p:cNvCxnSpPr>
            <a:cxnSpLocks/>
          </p:cNvCxnSpPr>
          <p:nvPr/>
        </p:nvCxnSpPr>
        <p:spPr>
          <a:xfrm>
            <a:off x="3099943" y="3537277"/>
            <a:ext cx="1920113" cy="128016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4A0578-FEF0-475B-B2E1-190E83FFB0C4}"/>
              </a:ext>
            </a:extLst>
          </p:cNvPr>
          <p:cNvCxnSpPr/>
          <p:nvPr/>
        </p:nvCxnSpPr>
        <p:spPr>
          <a:xfrm>
            <a:off x="5257800" y="5352068"/>
            <a:ext cx="563270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A60C8FB1-19D7-43C6-B0DA-828EB73C47DA}"/>
              </a:ext>
            </a:extLst>
          </p:cNvPr>
          <p:cNvSpPr/>
          <p:nvPr/>
        </p:nvSpPr>
        <p:spPr>
          <a:xfrm rot="2053248">
            <a:off x="10335984" y="3793840"/>
            <a:ext cx="381372" cy="733167"/>
          </a:xfrm>
          <a:prstGeom prst="downArrow">
            <a:avLst/>
          </a:prstGeom>
          <a:solidFill>
            <a:srgbClr val="FFCDC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68A34E73-5E40-4CF6-A329-B0FAFF97E465}"/>
              </a:ext>
            </a:extLst>
          </p:cNvPr>
          <p:cNvSpPr/>
          <p:nvPr/>
        </p:nvSpPr>
        <p:spPr>
          <a:xfrm rot="19273896">
            <a:off x="5847134" y="3775351"/>
            <a:ext cx="381372" cy="733167"/>
          </a:xfrm>
          <a:prstGeom prst="downArrow">
            <a:avLst/>
          </a:prstGeom>
          <a:solidFill>
            <a:srgbClr val="FFCDC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4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B7B1F565-EE1A-44EA-BEAA-0A89DF1A6710}"/>
              </a:ext>
            </a:extLst>
          </p:cNvPr>
          <p:cNvSpPr/>
          <p:nvPr/>
        </p:nvSpPr>
        <p:spPr>
          <a:xfrm flipH="1">
            <a:off x="6083392" y="0"/>
            <a:ext cx="6096000" cy="6858000"/>
          </a:xfrm>
          <a:prstGeom prst="rtTriangle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AEB36BE8-66FD-4CF6-9206-2669975CE75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416A33-E308-4948-AC84-5688BB66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6AD36-863F-475E-8C44-15B81FAE79F8}"/>
              </a:ext>
            </a:extLst>
          </p:cNvPr>
          <p:cNvSpPr txBox="1"/>
          <p:nvPr/>
        </p:nvSpPr>
        <p:spPr>
          <a:xfrm>
            <a:off x="3977640" y="238539"/>
            <a:ext cx="4553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на портале: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DFF24-A2FB-4866-98B9-5E323FF04EB0}"/>
              </a:ext>
            </a:extLst>
          </p:cNvPr>
          <p:cNvSpPr txBox="1"/>
          <p:nvPr/>
        </p:nvSpPr>
        <p:spPr>
          <a:xfrm>
            <a:off x="640080" y="5596342"/>
            <a:ext cx="1122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7874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Предоставления прав доступа и подписание согласия на обработку персональных данных является ОБЯЗАТЕЛЬНЫМ при первичной авторизации на Портале.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336AD-7CC1-4436-A642-B9B2EB6EF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5" t="10800" r="20800"/>
          <a:stretch/>
        </p:blipFill>
        <p:spPr>
          <a:xfrm>
            <a:off x="6530340" y="1156579"/>
            <a:ext cx="4690872" cy="405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26D3E2-C025-4DEF-828B-F232C5238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0" t="34933" r="33250" b="18397"/>
          <a:stretch/>
        </p:blipFill>
        <p:spPr>
          <a:xfrm>
            <a:off x="1103792" y="1650727"/>
            <a:ext cx="3941064" cy="3268874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8D96AA1-8632-43D5-90CC-5F70347FA96C}"/>
              </a:ext>
            </a:extLst>
          </p:cNvPr>
          <p:cNvCxnSpPr>
            <a:cxnSpLocks/>
          </p:cNvCxnSpPr>
          <p:nvPr/>
        </p:nvCxnSpPr>
        <p:spPr>
          <a:xfrm>
            <a:off x="5294376" y="3154680"/>
            <a:ext cx="10241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9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46FD39C8-9F73-4A78-9A9C-ECF12B5A030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7B965F-E7A6-49D8-A9A0-C6137576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89619-4C40-46AD-9860-873D9B697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5" r="11601" b="18563"/>
          <a:stretch/>
        </p:blipFill>
        <p:spPr>
          <a:xfrm>
            <a:off x="1224859" y="420625"/>
            <a:ext cx="9742282" cy="58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0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1A3E3F47-A9B4-48C6-A382-7D287051167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956B4C-4A53-4740-B07E-A9E66B3A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1A196-B380-4A14-9231-3F0A99C52D44}"/>
              </a:ext>
            </a:extLst>
          </p:cNvPr>
          <p:cNvSpPr txBox="1"/>
          <p:nvPr/>
        </p:nvSpPr>
        <p:spPr>
          <a:xfrm>
            <a:off x="4285488" y="100933"/>
            <a:ext cx="4553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заявки: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4E32B-19D4-40F1-B1A6-919DB9C4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73" y="748824"/>
            <a:ext cx="10017195" cy="5634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BC1255-A859-4BD4-B6C8-C227A42D1E72}"/>
              </a:ext>
            </a:extLst>
          </p:cNvPr>
          <p:cNvSpPr/>
          <p:nvPr/>
        </p:nvSpPr>
        <p:spPr>
          <a:xfrm>
            <a:off x="2110740" y="1287659"/>
            <a:ext cx="1170432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8808D5-AAAB-4B66-B310-AF1FBC3B3310}"/>
              </a:ext>
            </a:extLst>
          </p:cNvPr>
          <p:cNvSpPr/>
          <p:nvPr/>
        </p:nvSpPr>
        <p:spPr>
          <a:xfrm>
            <a:off x="8519160" y="5325962"/>
            <a:ext cx="110032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4389F-1591-4608-8C5B-1B820A4A5D3E}"/>
              </a:ext>
            </a:extLst>
          </p:cNvPr>
          <p:cNvSpPr txBox="1"/>
          <p:nvPr/>
        </p:nvSpPr>
        <p:spPr>
          <a:xfrm>
            <a:off x="1872996" y="979882"/>
            <a:ext cx="47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42DEB-BFDD-45D3-809E-70EEFF3FCD48}"/>
              </a:ext>
            </a:extLst>
          </p:cNvPr>
          <p:cNvSpPr txBox="1"/>
          <p:nvPr/>
        </p:nvSpPr>
        <p:spPr>
          <a:xfrm>
            <a:off x="9610344" y="4987983"/>
            <a:ext cx="47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38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7DB230B7-6EF2-412D-9D52-CDF653450AC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1CE1E5-6C79-431D-9F03-37079181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FABEE-EB8E-4165-B14E-C4719CA5B400}"/>
              </a:ext>
            </a:extLst>
          </p:cNvPr>
          <p:cNvPicPr/>
          <p:nvPr/>
        </p:nvPicPr>
        <p:blipFill rotWithShape="1">
          <a:blip r:embed="rId2"/>
          <a:srcRect l="8401" r="8542" b="9639"/>
          <a:stretch/>
        </p:blipFill>
        <p:spPr bwMode="auto">
          <a:xfrm>
            <a:off x="1705524" y="356616"/>
            <a:ext cx="8780951" cy="5541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5240B-94A0-420B-84D9-B818701DAEF4}"/>
              </a:ext>
            </a:extLst>
          </p:cNvPr>
          <p:cNvSpPr txBox="1"/>
          <p:nvPr/>
        </p:nvSpPr>
        <p:spPr>
          <a:xfrm>
            <a:off x="1545336" y="5987018"/>
            <a:ext cx="112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7874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заполнения заявки все вносимые данные сохраняются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3468779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13A0D2F1-EF9A-45D3-B718-08033DA9CEC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87FBE9-F5A6-41C2-848B-07AB3AB4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0DB8E-86BA-4280-BBFA-A7E45CD9A1EC}"/>
              </a:ext>
            </a:extLst>
          </p:cNvPr>
          <p:cNvSpPr txBox="1"/>
          <p:nvPr/>
        </p:nvSpPr>
        <p:spPr>
          <a:xfrm>
            <a:off x="4175760" y="204545"/>
            <a:ext cx="4553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заявки: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45EB2-955B-4F4F-874E-BC84ACD59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0" r="10682" b="26061"/>
          <a:stretch/>
        </p:blipFill>
        <p:spPr>
          <a:xfrm>
            <a:off x="915636" y="844137"/>
            <a:ext cx="10360728" cy="53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6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8E3B52AB-94E8-41AA-8CC5-CA6956F1CE61}"/>
              </a:ext>
            </a:extLst>
          </p:cNvPr>
          <p:cNvSpPr/>
          <p:nvPr/>
        </p:nvSpPr>
        <p:spPr>
          <a:xfrm flipH="1">
            <a:off x="6083392" y="0"/>
            <a:ext cx="6096000" cy="6858000"/>
          </a:xfrm>
          <a:prstGeom prst="rtTriangle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F07A214B-50EF-47B9-AD69-F82C4369BBDB}"/>
              </a:ext>
            </a:extLst>
          </p:cNvPr>
          <p:cNvSpPr/>
          <p:nvPr/>
        </p:nvSpPr>
        <p:spPr>
          <a:xfrm>
            <a:off x="230124" y="374033"/>
            <a:ext cx="2993898" cy="7596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892616-063E-4712-9A29-511BDC84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3D6D3-7EDD-4A69-B513-2AABF5FB9FFA}"/>
              </a:ext>
            </a:extLst>
          </p:cNvPr>
          <p:cNvPicPr/>
          <p:nvPr/>
        </p:nvPicPr>
        <p:blipFill rotWithShape="1">
          <a:blip r:embed="rId2"/>
          <a:srcRect l="12289" t="1426" r="11754" b="7063"/>
          <a:stretch/>
        </p:blipFill>
        <p:spPr bwMode="auto">
          <a:xfrm>
            <a:off x="3392424" y="493776"/>
            <a:ext cx="8398764" cy="5248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4FEE-37A0-4B4A-B950-B30A903871A8}"/>
              </a:ext>
            </a:extLst>
          </p:cNvPr>
          <p:cNvSpPr txBox="1"/>
          <p:nvPr/>
        </p:nvSpPr>
        <p:spPr>
          <a:xfrm>
            <a:off x="381381" y="531557"/>
            <a:ext cx="26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юр. лицо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10550-24FE-4B3E-9EA4-7AE0035ABCF7}"/>
              </a:ext>
            </a:extLst>
          </p:cNvPr>
          <p:cNvSpPr txBox="1"/>
          <p:nvPr/>
        </p:nvSpPr>
        <p:spPr>
          <a:xfrm>
            <a:off x="381381" y="1545331"/>
            <a:ext cx="269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«Подать заявку»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B50FF-57D2-4F68-B4FA-A51B496EDF28}"/>
              </a:ext>
            </a:extLst>
          </p:cNvPr>
          <p:cNvSpPr txBox="1"/>
          <p:nvPr/>
        </p:nvSpPr>
        <p:spPr>
          <a:xfrm>
            <a:off x="106680" y="2557353"/>
            <a:ext cx="349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модельном окне «Подписать»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115B8-9C11-4291-A6EE-C2B403522D6C}"/>
              </a:ext>
            </a:extLst>
          </p:cNvPr>
          <p:cNvSpPr txBox="1"/>
          <p:nvPr/>
        </p:nvSpPr>
        <p:spPr>
          <a:xfrm>
            <a:off x="180594" y="3561984"/>
            <a:ext cx="333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нужный сертификат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67FD6-56EB-4DB4-8F5B-5FF559171DC2}"/>
              </a:ext>
            </a:extLst>
          </p:cNvPr>
          <p:cNvSpPr txBox="1"/>
          <p:nvPr/>
        </p:nvSpPr>
        <p:spPr>
          <a:xfrm>
            <a:off x="539496" y="4581819"/>
            <a:ext cx="216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подпись»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2B6D4-88A8-4F2A-8508-966823AFB905}"/>
              </a:ext>
            </a:extLst>
          </p:cNvPr>
          <p:cNvSpPr txBox="1"/>
          <p:nvPr/>
        </p:nvSpPr>
        <p:spPr>
          <a:xfrm>
            <a:off x="1094232" y="5994892"/>
            <a:ext cx="112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7874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 ключа подписи должен быть предварительно установлен средствами «КриптоПро».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609E116-5731-4EB3-B3A1-6DECC91DF496}"/>
              </a:ext>
            </a:extLst>
          </p:cNvPr>
          <p:cNvSpPr/>
          <p:nvPr/>
        </p:nvSpPr>
        <p:spPr>
          <a:xfrm>
            <a:off x="1439799" y="4022458"/>
            <a:ext cx="323850" cy="488478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64E860-96D3-400C-99E8-4D6256E97DE4}"/>
              </a:ext>
            </a:extLst>
          </p:cNvPr>
          <p:cNvSpPr/>
          <p:nvPr/>
        </p:nvSpPr>
        <p:spPr>
          <a:xfrm>
            <a:off x="180594" y="3532149"/>
            <a:ext cx="3043428" cy="4528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335C775E-3D5D-4BCA-AD55-D53D321B936A}"/>
              </a:ext>
            </a:extLst>
          </p:cNvPr>
          <p:cNvSpPr/>
          <p:nvPr/>
        </p:nvSpPr>
        <p:spPr>
          <a:xfrm>
            <a:off x="1439799" y="3025287"/>
            <a:ext cx="323850" cy="452872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17C7ED1-0315-498B-B08C-675D200F32BB}"/>
              </a:ext>
            </a:extLst>
          </p:cNvPr>
          <p:cNvSpPr/>
          <p:nvPr/>
        </p:nvSpPr>
        <p:spPr>
          <a:xfrm>
            <a:off x="1439799" y="2004934"/>
            <a:ext cx="323850" cy="450028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2D50B7-C62B-43F7-9582-A8BD73882D37}"/>
              </a:ext>
            </a:extLst>
          </p:cNvPr>
          <p:cNvSpPr/>
          <p:nvPr/>
        </p:nvSpPr>
        <p:spPr>
          <a:xfrm>
            <a:off x="180594" y="2501065"/>
            <a:ext cx="3043428" cy="4528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5DA59C-7C0E-4CFC-8694-FB703FF39CFA}"/>
              </a:ext>
            </a:extLst>
          </p:cNvPr>
          <p:cNvSpPr/>
          <p:nvPr/>
        </p:nvSpPr>
        <p:spPr>
          <a:xfrm>
            <a:off x="180594" y="1516363"/>
            <a:ext cx="3043428" cy="4528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D69060-23FA-4CE6-85CD-45CE3DF3D788}"/>
              </a:ext>
            </a:extLst>
          </p:cNvPr>
          <p:cNvSpPr/>
          <p:nvPr/>
        </p:nvSpPr>
        <p:spPr>
          <a:xfrm>
            <a:off x="166878" y="4536960"/>
            <a:ext cx="3043428" cy="4528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BA68E1A4-A4DB-44BB-A8BE-9D82FDCD0F1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8BEC6D-89F7-4934-8819-7A6130CC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33008-D248-4D59-836C-35000B1103C2}"/>
              </a:ext>
            </a:extLst>
          </p:cNvPr>
          <p:cNvPicPr/>
          <p:nvPr/>
        </p:nvPicPr>
        <p:blipFill rotWithShape="1">
          <a:blip r:embed="rId2"/>
          <a:srcRect l="10332" t="1710" r="11451" b="22392"/>
          <a:stretch/>
        </p:blipFill>
        <p:spPr bwMode="auto">
          <a:xfrm>
            <a:off x="1222248" y="671100"/>
            <a:ext cx="9747504" cy="551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70E0E-A8CA-4934-AE3B-01C71CB7861B}"/>
              </a:ext>
            </a:extLst>
          </p:cNvPr>
          <p:cNvSpPr txBox="1"/>
          <p:nvPr/>
        </p:nvSpPr>
        <p:spPr>
          <a:xfrm>
            <a:off x="4724400" y="118237"/>
            <a:ext cx="4553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заявки:</a:t>
            </a:r>
          </a:p>
        </p:txBody>
      </p:sp>
    </p:spTree>
    <p:extLst>
      <p:ext uri="{BB962C8B-B14F-4D97-AF65-F5344CB8AC3E}">
        <p14:creationId xmlns:p14="http://schemas.microsoft.com/office/powerpoint/2010/main" val="157508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14B9AF-DB81-447B-A13E-CDC8A534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FE2D5EE1-434C-4882-A18B-2C6D371EDE5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13E4A2-E714-4485-9D3F-07A2DEB56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0" t="11734" r="13675" b="26400"/>
          <a:stretch/>
        </p:blipFill>
        <p:spPr>
          <a:xfrm>
            <a:off x="812177" y="888384"/>
            <a:ext cx="10567646" cy="50812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484229-69E6-4CA8-ADF2-31D563D75C48}"/>
              </a:ext>
            </a:extLst>
          </p:cNvPr>
          <p:cNvSpPr/>
          <p:nvPr/>
        </p:nvSpPr>
        <p:spPr>
          <a:xfrm>
            <a:off x="1580388" y="1580267"/>
            <a:ext cx="1556004" cy="294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9D3EFF-4E2B-48AF-8D16-DB0B57A687DE}"/>
              </a:ext>
            </a:extLst>
          </p:cNvPr>
          <p:cNvSpPr/>
          <p:nvPr/>
        </p:nvSpPr>
        <p:spPr>
          <a:xfrm>
            <a:off x="4305300" y="2768987"/>
            <a:ext cx="3494532" cy="1336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C9C13B-D393-47BD-B340-0309FFC3E648}"/>
              </a:ext>
            </a:extLst>
          </p:cNvPr>
          <p:cNvCxnSpPr/>
          <p:nvPr/>
        </p:nvCxnSpPr>
        <p:spPr>
          <a:xfrm>
            <a:off x="8144256" y="3328416"/>
            <a:ext cx="932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7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EC34E89-7E15-43DA-BF3C-067C403A8B7B}"/>
              </a:ext>
            </a:extLst>
          </p:cNvPr>
          <p:cNvSpPr/>
          <p:nvPr/>
        </p:nvSpPr>
        <p:spPr>
          <a:xfrm>
            <a:off x="-2" y="4041648"/>
            <a:ext cx="8778242" cy="2816352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CED52710-EFE7-4CF2-9E9D-1C9E05281057}"/>
              </a:ext>
            </a:extLst>
          </p:cNvPr>
          <p:cNvSpPr/>
          <p:nvPr/>
        </p:nvSpPr>
        <p:spPr>
          <a:xfrm>
            <a:off x="0" y="3703320"/>
            <a:ext cx="5486400" cy="315468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2887E-95F9-48FF-979D-D98B71AE623E}"/>
              </a:ext>
            </a:extLst>
          </p:cNvPr>
          <p:cNvSpPr/>
          <p:nvPr/>
        </p:nvSpPr>
        <p:spPr>
          <a:xfrm>
            <a:off x="390143" y="1761288"/>
            <a:ext cx="114117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</a:t>
            </a:r>
            <a:endParaRPr lang="ru-RU" sz="4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AA3311-9B24-48C0-936D-552B22C9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55" y="166436"/>
            <a:ext cx="1933656" cy="1742151"/>
          </a:xfrm>
          <a:prstGeom prst="rect">
            <a:avLst/>
          </a:prstGeo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11AAAA48-6976-469A-89EA-A1A58D567D8D}"/>
              </a:ext>
            </a:extLst>
          </p:cNvPr>
          <p:cNvSpPr/>
          <p:nvPr/>
        </p:nvSpPr>
        <p:spPr>
          <a:xfrm>
            <a:off x="-2" y="4771505"/>
            <a:ext cx="9659389" cy="2086495"/>
          </a:xfrm>
          <a:prstGeom prst="rtTriangle">
            <a:avLst/>
          </a:prstGeom>
          <a:solidFill>
            <a:srgbClr val="9FA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4C36F9-7269-4919-9589-FC465850FE15}"/>
              </a:ext>
            </a:extLst>
          </p:cNvPr>
          <p:cNvSpPr/>
          <p:nvPr/>
        </p:nvSpPr>
        <p:spPr>
          <a:xfrm>
            <a:off x="2054887" y="3087654"/>
            <a:ext cx="8285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Остались вопросы? Обращайтесь!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Адрес: г. Архангельск, проспект Ломоносова, д.81, офис 505</a:t>
            </a:r>
          </a:p>
          <a:p>
            <a:pPr algn="ctr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Е-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ckfao@yandex.ru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Тел.: +7(8182) 42-36-63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E366AE-A52A-4B37-80B6-2029669AD505}"/>
              </a:ext>
            </a:extLst>
          </p:cNvPr>
          <p:cNvSpPr/>
          <p:nvPr/>
        </p:nvSpPr>
        <p:spPr>
          <a:xfrm>
            <a:off x="2757655" y="97774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в текущем финансовом году.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обязующийся зарегистрировать ИП (КФХ) в течении 30 календарных дней после объявления его победителем в конкурсе.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808691-7DF6-457D-A481-6BDD79BAE5BE}"/>
              </a:ext>
            </a:extLst>
          </p:cNvPr>
          <p:cNvSpPr/>
          <p:nvPr/>
        </p:nvSpPr>
        <p:spPr>
          <a:xfrm>
            <a:off x="381802" y="2728993"/>
            <a:ext cx="7253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и направления поддержки гранта: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проектов и развития КФХ: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 млн руб. – для разведения КРС молочного и мясного направления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млн руб. –  на иные направления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цели формирования неделимого фонда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8 млн руб. – для разведения КРС молочного и мясного направления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 млн руб. – на иные направления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140508-3E38-459E-99BE-E653ACCEE59B}"/>
              </a:ext>
            </a:extLst>
          </p:cNvPr>
          <p:cNvSpPr/>
          <p:nvPr/>
        </p:nvSpPr>
        <p:spPr>
          <a:xfrm>
            <a:off x="8183644" y="2728993"/>
            <a:ext cx="3597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средств: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заявителя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10%;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гранта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90%.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34E93A-5CF2-440D-882E-FFEB3254DC1F}"/>
              </a:ext>
            </a:extLst>
          </p:cNvPr>
          <p:cNvSpPr/>
          <p:nvPr/>
        </p:nvSpPr>
        <p:spPr>
          <a:xfrm>
            <a:off x="8243672" y="4281936"/>
            <a:ext cx="3477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не более 18 месяцев.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E72F4B-909A-474A-80C6-3F7AFD106D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 bwMode="auto">
          <a:xfrm>
            <a:off x="290345" y="358130"/>
            <a:ext cx="2393907" cy="205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83655-DBB3-455E-ABE5-DF3C4B2D80C4}"/>
              </a:ext>
            </a:extLst>
          </p:cNvPr>
          <p:cNvSpPr txBox="1"/>
          <p:nvPr/>
        </p:nvSpPr>
        <p:spPr>
          <a:xfrm>
            <a:off x="4364138" y="136525"/>
            <a:ext cx="4553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7DDE9F-7ADE-4290-B7B3-3544F4BBECB0}"/>
              </a:ext>
            </a:extLst>
          </p:cNvPr>
          <p:cNvSpPr/>
          <p:nvPr/>
        </p:nvSpPr>
        <p:spPr>
          <a:xfrm>
            <a:off x="718682" y="5588236"/>
            <a:ext cx="468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сумма гранта: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млн руб.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96C03B0-5B79-4AAA-9152-34D6CC730F12}"/>
              </a:ext>
            </a:extLst>
          </p:cNvPr>
          <p:cNvSpPr/>
          <p:nvPr/>
        </p:nvSpPr>
        <p:spPr>
          <a:xfrm>
            <a:off x="330206" y="5331269"/>
            <a:ext cx="5435230" cy="12076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8467375-71FD-44FA-90FD-537350875996}"/>
              </a:ext>
            </a:extLst>
          </p:cNvPr>
          <p:cNvSpPr/>
          <p:nvPr/>
        </p:nvSpPr>
        <p:spPr>
          <a:xfrm rot="3682837">
            <a:off x="6097823" y="4936865"/>
            <a:ext cx="331577" cy="1061558"/>
          </a:xfrm>
          <a:prstGeom prst="downArrow">
            <a:avLst/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8DFA56C-85BE-444E-BBB0-B24E42CFBFE9}"/>
              </a:ext>
            </a:extLst>
          </p:cNvPr>
          <p:cNvSpPr/>
          <p:nvPr/>
        </p:nvSpPr>
        <p:spPr>
          <a:xfrm rot="19377126">
            <a:off x="260547" y="4980165"/>
            <a:ext cx="320633" cy="607450"/>
          </a:xfrm>
          <a:prstGeom prst="downArrow">
            <a:avLst/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3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318AF-01B8-4E02-B73C-37F49121D326}"/>
              </a:ext>
            </a:extLst>
          </p:cNvPr>
          <p:cNvSpPr txBox="1">
            <a:spLocks/>
          </p:cNvSpPr>
          <p:nvPr/>
        </p:nvSpPr>
        <p:spPr>
          <a:xfrm>
            <a:off x="583491" y="937174"/>
            <a:ext cx="10869282" cy="476178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средств гранта: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земельных участков сельхозназначения;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 документации для строительства производственных объектов;</a:t>
            </a:r>
          </a:p>
          <a:p>
            <a:pPr marL="896938" indent="-896938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Приобретение, строительство, ремонт производственных объектов и инженерных сетей;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сельхозтехники, оборудования, автотранспорта;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Подключение к инженерным сетям;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рыбопосадочного материала;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с/х животных (кроме свиней) и птицы;</a:t>
            </a:r>
          </a:p>
          <a:p>
            <a:pPr marL="0" indent="0" defTabSz="539750"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транспортных снегоходных средств;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уплату не более 20% стоимости инвестпроекта;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Доставка и монтаж техники и оборудования;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посадочного материала для закладки многолетних насаждений.</a:t>
            </a:r>
          </a:p>
          <a:p>
            <a:pPr marL="0" indent="0" defTabSz="539750">
              <a:buFont typeface="Arial" panose="020B0604020202020204" pitchFamily="34" charset="0"/>
              <a:buNone/>
              <a:tabLst>
                <a:tab pos="265113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59DB1-A711-4852-A8A6-C01695EEA0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00" y="3634504"/>
            <a:ext cx="2330340" cy="2064451"/>
          </a:xfrm>
          <a:prstGeom prst="rect">
            <a:avLst/>
          </a:prstGeom>
          <a:noFill/>
        </p:spPr>
      </p:pic>
      <p:pic>
        <p:nvPicPr>
          <p:cNvPr id="1026" name="Picture 2" descr="Сельскохозяйственный трактор New Holland New Holland Machine ...">
            <a:extLst>
              <a:ext uri="{FF2B5EF4-FFF2-40B4-BE49-F238E27FC236}">
                <a16:creationId xmlns:a16="http://schemas.microsoft.com/office/drawing/2014/main" id="{21DB2CAA-5FC8-4576-A741-1A0A90612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05" l="10000" r="90000">
                        <a14:foregroundMark x1="42000" y1="26230" x2="48556" y2="26557"/>
                        <a14:foregroundMark x1="49556" y1="27049" x2="52556" y2="28197"/>
                        <a14:foregroundMark x1="39000" y1="26393" x2="43444" y2="25410"/>
                        <a14:foregroundMark x1="63222" y1="33770" x2="64333" y2="33770"/>
                        <a14:foregroundMark x1="60222" y1="34098" x2="62000" y2="33607"/>
                        <a14:foregroundMark x1="60222" y1="44098" x2="59667" y2="41475"/>
                        <a14:foregroundMark x1="25556" y1="74754" x2="25556" y2="74754"/>
                        <a14:foregroundMark x1="24556" y1="71311" x2="24222" y2="65246"/>
                        <a14:foregroundMark x1="56667" y1="87869" x2="51667" y2="77869"/>
                        <a14:foregroundMark x1="68222" y1="61967" x2="67889" y2="57049"/>
                        <a14:foregroundMark x1="75111" y1="59016" x2="75111" y2="59016"/>
                        <a14:foregroundMark x1="73778" y1="60164" x2="73778" y2="60164"/>
                        <a14:foregroundMark x1="73889" y1="58033" x2="73889" y2="58033"/>
                        <a14:backgroundMark x1="60222" y1="46557" x2="58778" y2="4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87"/>
          <a:stretch/>
        </p:blipFill>
        <p:spPr bwMode="auto">
          <a:xfrm flipH="1">
            <a:off x="8407822" y="402336"/>
            <a:ext cx="3392424" cy="17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1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F02BEDA-ECAC-4266-AA87-AB271EE76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626691"/>
              </p:ext>
            </p:extLst>
          </p:nvPr>
        </p:nvGraphicFramePr>
        <p:xfrm>
          <a:off x="-603504" y="1597291"/>
          <a:ext cx="13716000" cy="502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79B184-98FB-4D26-8EDA-254113EE7C63}"/>
              </a:ext>
            </a:extLst>
          </p:cNvPr>
          <p:cNvSpPr/>
          <p:nvPr/>
        </p:nvSpPr>
        <p:spPr>
          <a:xfrm>
            <a:off x="3192577" y="656582"/>
            <a:ext cx="58068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участникам:</a:t>
            </a:r>
          </a:p>
        </p:txBody>
      </p:sp>
    </p:spTree>
    <p:extLst>
      <p:ext uri="{BB962C8B-B14F-4D97-AF65-F5344CB8AC3E}">
        <p14:creationId xmlns:p14="http://schemas.microsoft.com/office/powerpoint/2010/main" val="128715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FD04D8-0990-445A-AE59-0298D267E9A3}"/>
              </a:ext>
            </a:extLst>
          </p:cNvPr>
          <p:cNvSpPr/>
          <p:nvPr/>
        </p:nvSpPr>
        <p:spPr>
          <a:xfrm>
            <a:off x="6574263" y="3869938"/>
            <a:ext cx="5404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фермы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6E9B1A-5E62-442C-922F-BCC9C6ED79FE}"/>
              </a:ext>
            </a:extLst>
          </p:cNvPr>
          <p:cNvSpPr/>
          <p:nvPr/>
        </p:nvSpPr>
        <p:spPr>
          <a:xfrm>
            <a:off x="4317339" y="1869531"/>
            <a:ext cx="4105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 ферма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26F399-CEC5-40F4-AE37-4CA643C555CA}"/>
              </a:ext>
            </a:extLst>
          </p:cNvPr>
          <p:cNvSpPr/>
          <p:nvPr/>
        </p:nvSpPr>
        <p:spPr>
          <a:xfrm>
            <a:off x="108837" y="3869938"/>
            <a:ext cx="5508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семейной фермы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F0BA22B-4561-4C77-9857-549D335A8499}"/>
              </a:ext>
            </a:extLst>
          </p:cNvPr>
          <p:cNvCxnSpPr/>
          <p:nvPr/>
        </p:nvCxnSpPr>
        <p:spPr>
          <a:xfrm flipH="1">
            <a:off x="2915104" y="2617210"/>
            <a:ext cx="1618488" cy="125272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6C08950-F0AA-42E4-9D78-D0D99765A0A4}"/>
              </a:ext>
            </a:extLst>
          </p:cNvPr>
          <p:cNvCxnSpPr>
            <a:cxnSpLocks/>
          </p:cNvCxnSpPr>
          <p:nvPr/>
        </p:nvCxnSpPr>
        <p:spPr>
          <a:xfrm>
            <a:off x="7965948" y="2603822"/>
            <a:ext cx="1618488" cy="125272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A93D51-B90A-467B-B0C2-71B09B787529}"/>
              </a:ext>
            </a:extLst>
          </p:cNvPr>
          <p:cNvSpPr txBox="1"/>
          <p:nvPr/>
        </p:nvSpPr>
        <p:spPr>
          <a:xfrm>
            <a:off x="588130" y="5987018"/>
            <a:ext cx="110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9 октября 2012г. № 436-пп.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67D702-099C-4CC8-A3B2-DA29C53C05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320" y="948666"/>
            <a:ext cx="1874520" cy="1639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F2055-3215-4D2F-BB62-AE092E7CA98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b="26489"/>
          <a:stretch/>
        </p:blipFill>
        <p:spPr bwMode="auto">
          <a:xfrm>
            <a:off x="3380077" y="87960"/>
            <a:ext cx="1734158" cy="1579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17CA78-23B1-40C4-B37B-A14C57E8BE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6316" y="87959"/>
            <a:ext cx="1874522" cy="1639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B5D11-CA0D-480D-B7A8-58F8AAAC0FC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26359"/>
          <a:stretch/>
        </p:blipFill>
        <p:spPr bwMode="auto">
          <a:xfrm>
            <a:off x="9584437" y="965783"/>
            <a:ext cx="2069419" cy="1807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43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294F452-E910-440F-981F-F74BF4783D5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семейной фермы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D50284-8286-4BE8-9006-F2E5196EF746}"/>
              </a:ext>
            </a:extLst>
          </p:cNvPr>
          <p:cNvSpPr/>
          <p:nvPr/>
        </p:nvSpPr>
        <p:spPr>
          <a:xfrm>
            <a:off x="2965704" y="1325742"/>
            <a:ext cx="865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К(Ф)Х (ИП), в состав членов которого входят 2 и более членов семьи, являющиеся сельскохозяйственными товаропроизводителями и осуществляющие свою деятельность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 месяцев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4C4B91-ACCB-4F58-ADE4-61DBEDBA3EA4}"/>
              </a:ext>
            </a:extLst>
          </p:cNvPr>
          <p:cNvSpPr/>
          <p:nvPr/>
        </p:nvSpPr>
        <p:spPr>
          <a:xfrm>
            <a:off x="343871" y="3232370"/>
            <a:ext cx="7474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поддержки гранта: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гранта на развитие семейной фермы - до 30 млн руб.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5AE0BA-9355-49C2-A4A5-3AAEB7355D96}"/>
              </a:ext>
            </a:extLst>
          </p:cNvPr>
          <p:cNvSpPr/>
          <p:nvPr/>
        </p:nvSpPr>
        <p:spPr>
          <a:xfrm>
            <a:off x="343871" y="4155700"/>
            <a:ext cx="621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не более 24 месяцев.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977027-00A4-41DA-97BB-A7F6CBD4F0B8}"/>
              </a:ext>
            </a:extLst>
          </p:cNvPr>
          <p:cNvSpPr/>
          <p:nvPr/>
        </p:nvSpPr>
        <p:spPr>
          <a:xfrm>
            <a:off x="6858585" y="3370869"/>
            <a:ext cx="5248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заявителя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гранта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60%.</a:t>
            </a:r>
          </a:p>
        </p:txBody>
      </p:sp>
      <p:pic>
        <p:nvPicPr>
          <p:cNvPr id="9" name="Picture 6" descr="Farm Animals Collection Wall Decals Stickers 3d Wall Stickers Farm Animals  PNG Image With Transparent Background | TOPpng">
            <a:extLst>
              <a:ext uri="{FF2B5EF4-FFF2-40B4-BE49-F238E27FC236}">
                <a16:creationId xmlns:a16="http://schemas.microsoft.com/office/drawing/2014/main" id="{53C4FFAD-C501-4532-B8F9-70222263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4400" l="0" r="100000">
                        <a14:foregroundMark x1="5476" y1="74040" x2="5000" y2="70314"/>
                        <a14:foregroundMark x1="3214" y1="75553" x2="1786" y2="71828"/>
                        <a14:foregroundMark x1="16190" y1="73807" x2="15952" y2="70547"/>
                        <a14:foregroundMark x1="47976" y1="71246" x2="47976" y2="71246"/>
                        <a14:foregroundMark x1="46548" y1="74622" x2="46548" y2="74156"/>
                        <a14:foregroundMark x1="54167" y1="74738" x2="54405" y2="75087"/>
                        <a14:foregroundMark x1="51786" y1="73458" x2="51786" y2="73458"/>
                        <a14:foregroundMark x1="56548" y1="73690" x2="56548" y2="73690"/>
                        <a14:foregroundMark x1="86905" y1="62747" x2="86905" y2="62747"/>
                        <a14:foregroundMark x1="82738" y1="64261" x2="96310" y2="60885"/>
                        <a14:foregroundMark x1="98333" y1="74156" x2="97024" y2="66822"/>
                        <a14:foregroundMark x1="82976" y1="75204" x2="83452" y2="72643"/>
                        <a14:foregroundMark x1="1905" y1="69732" x2="1905" y2="71828"/>
                        <a14:foregroundMark x1="38333" y1="50873" x2="38333" y2="50873"/>
                        <a14:foregroundMark x1="37024" y1="52270" x2="37024" y2="52270"/>
                        <a14:foregroundMark x1="39286" y1="53551" x2="39286" y2="53551"/>
                        <a14:foregroundMark x1="50357" y1="48545" x2="50357" y2="48545"/>
                        <a14:foregroundMark x1="52024" y1="46799" x2="52024" y2="46799"/>
                        <a14:foregroundMark x1="54762" y1="36787" x2="54762" y2="36787"/>
                        <a14:foregroundMark x1="54286" y1="35856" x2="54286" y2="35856"/>
                        <a14:foregroundMark x1="54405" y1="36205" x2="54405" y2="36205"/>
                        <a14:foregroundMark x1="52381" y1="29686" x2="52381" y2="29686"/>
                        <a14:foregroundMark x1="51786" y1="30733" x2="51786" y2="30733"/>
                        <a14:foregroundMark x1="50952" y1="28987" x2="50952" y2="28987"/>
                        <a14:foregroundMark x1="48929" y1="25029" x2="48929" y2="25029"/>
                        <a14:foregroundMark x1="49048" y1="24680" x2="50833" y2="23981"/>
                        <a14:foregroundMark x1="47381" y1="24331" x2="48333" y2="23516"/>
                        <a14:foregroundMark x1="35119" y1="28522" x2="33810" y2="27474"/>
                        <a14:backgroundMark x1="17976" y1="71828" x2="17262" y2="70081"/>
                        <a14:backgroundMark x1="3452" y1="71478" x2="3333" y2="69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75" b="21375"/>
          <a:stretch/>
        </p:blipFill>
        <p:spPr bwMode="auto">
          <a:xfrm>
            <a:off x="7057844" y="4262388"/>
            <a:ext cx="3888077" cy="22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C3B488-A692-4AAB-B29C-F7634130E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2" y="1084497"/>
            <a:ext cx="2462166" cy="207635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BB6EDA-2572-4CDF-BDF8-BFABBFCA5F6F}"/>
              </a:ext>
            </a:extLst>
          </p:cNvPr>
          <p:cNvSpPr/>
          <p:nvPr/>
        </p:nvSpPr>
        <p:spPr>
          <a:xfrm>
            <a:off x="993648" y="5507276"/>
            <a:ext cx="462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сумма гранта: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 руб.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FA0E4F-3F45-41F7-B731-F29F96B8F446}"/>
              </a:ext>
            </a:extLst>
          </p:cNvPr>
          <p:cNvSpPr/>
          <p:nvPr/>
        </p:nvSpPr>
        <p:spPr>
          <a:xfrm>
            <a:off x="483322" y="5285231"/>
            <a:ext cx="5435230" cy="12076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B49ECE2-1FE7-4E1F-91C9-D4CFA67EC3E1}"/>
              </a:ext>
            </a:extLst>
          </p:cNvPr>
          <p:cNvSpPr/>
          <p:nvPr/>
        </p:nvSpPr>
        <p:spPr>
          <a:xfrm rot="2415332">
            <a:off x="5539353" y="4840450"/>
            <a:ext cx="331577" cy="671182"/>
          </a:xfrm>
          <a:prstGeom prst="downArrow">
            <a:avLst/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B4F0D8A-3D25-4C42-993E-194EB33CB6FA}"/>
              </a:ext>
            </a:extLst>
          </p:cNvPr>
          <p:cNvSpPr/>
          <p:nvPr/>
        </p:nvSpPr>
        <p:spPr>
          <a:xfrm rot="19377126">
            <a:off x="392416" y="4946497"/>
            <a:ext cx="320633" cy="607450"/>
          </a:xfrm>
          <a:prstGeom prst="downArrow">
            <a:avLst/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6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C8D139-853B-4F3C-A781-08AA868E9E0A}"/>
              </a:ext>
            </a:extLst>
          </p:cNvPr>
          <p:cNvSpPr/>
          <p:nvPr/>
        </p:nvSpPr>
        <p:spPr>
          <a:xfrm>
            <a:off x="789430" y="968629"/>
            <a:ext cx="9485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средств гранта на развитие Семейной фермы:</a:t>
            </a:r>
          </a:p>
          <a:p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7675">
              <a:tabLst>
                <a:tab pos="265113" algn="l"/>
              </a:tabLst>
            </a:pPr>
            <a:r>
              <a:rPr lang="ru-RU" dirty="0"/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Приобретение земельных участков;</a:t>
            </a:r>
          </a:p>
          <a:p>
            <a:pPr marL="285750" indent="-285750" defTabSz="447675"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для строительства производственных объектов</a:t>
            </a:r>
          </a:p>
          <a:p>
            <a:pPr indent="266700" defTabSz="447675"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3 млн руб.);</a:t>
            </a:r>
          </a:p>
          <a:p>
            <a:pPr marL="265113" indent="-265113" defTabSz="447675">
              <a:buNone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Приобретение, строительство объектов (в том числе модульных объектов), для производства с/х продукции;</a:t>
            </a:r>
          </a:p>
          <a:p>
            <a:pPr marL="285750" indent="-285750" defTabSz="447675"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объектов для производства, хранения и переработки сельскохозяйственной продукции оборудованием, включая подключения к инженерным сетям;</a:t>
            </a:r>
          </a:p>
          <a:p>
            <a:pPr defTabSz="447675"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Погашение не более 20% по льготному инвестиционному кредиту;</a:t>
            </a:r>
          </a:p>
          <a:p>
            <a:pPr defTabSz="447675"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Уплата расходов за доставку и монтаж техники и оборудования.</a:t>
            </a:r>
          </a:p>
        </p:txBody>
      </p:sp>
      <p:pic>
        <p:nvPicPr>
          <p:cNvPr id="4" name="Picture 2" descr="План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id="{B07FC9CA-38CB-44C5-BD17-DA126A2B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2" b="95644" l="4000" r="95667">
                        <a14:foregroundMark x1="17500" y1="39201" x2="37500" y2="36661"/>
                        <a14:backgroundMark x1="41167" y1="69691" x2="56167" y2="7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25" y="3803821"/>
            <a:ext cx="2653009" cy="24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1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8FC8EC-0311-4819-9523-7791F9B3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D2D8-A3D2-4356-95F4-8E2143461FC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E241618-ADA1-488B-87D1-12EF228FE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754866"/>
              </p:ext>
            </p:extLst>
          </p:nvPr>
        </p:nvGraphicFramePr>
        <p:xfrm>
          <a:off x="-950975" y="1162558"/>
          <a:ext cx="14090904" cy="519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64E79-D068-4834-A9CA-6C6289CF8FA9}"/>
              </a:ext>
            </a:extLst>
          </p:cNvPr>
          <p:cNvSpPr/>
          <p:nvPr/>
        </p:nvSpPr>
        <p:spPr>
          <a:xfrm>
            <a:off x="3191054" y="304990"/>
            <a:ext cx="58068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участникам:</a:t>
            </a:r>
          </a:p>
        </p:txBody>
      </p:sp>
    </p:spTree>
    <p:extLst>
      <p:ext uri="{BB962C8B-B14F-4D97-AF65-F5344CB8AC3E}">
        <p14:creationId xmlns:p14="http://schemas.microsoft.com/office/powerpoint/2010/main" val="1048019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1775</Words>
  <Application>Microsoft Office PowerPoint</Application>
  <PresentationFormat>Широкоэкранный</PresentationFormat>
  <Paragraphs>200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предоставления мер финансовой государственной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предоставления мер финансовой государственной поддержки</dc:title>
  <dc:creator>User</dc:creator>
  <cp:lastModifiedBy>User</cp:lastModifiedBy>
  <cp:revision>68</cp:revision>
  <dcterms:created xsi:type="dcterms:W3CDTF">2024-02-08T14:01:04Z</dcterms:created>
  <dcterms:modified xsi:type="dcterms:W3CDTF">2024-02-20T11:09:05Z</dcterms:modified>
</cp:coreProperties>
</file>